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15"/>
  </p:notesMasterIdLst>
  <p:sldIdLst>
    <p:sldId id="256" r:id="rId3"/>
    <p:sldId id="259" r:id="rId4"/>
    <p:sldId id="267" r:id="rId5"/>
    <p:sldId id="258" r:id="rId6"/>
    <p:sldId id="260" r:id="rId7"/>
    <p:sldId id="268" r:id="rId8"/>
    <p:sldId id="269" r:id="rId9"/>
    <p:sldId id="261" r:id="rId10"/>
    <p:sldId id="262" r:id="rId11"/>
    <p:sldId id="263" r:id="rId12"/>
    <p:sldId id="264" r:id="rId13"/>
    <p:sldId id="266"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Open Sans" panose="020B0606030504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736C25-4513-49BA-ADB7-D61597DE2A03}">
  <a:tblStyle styleId="{8E736C25-4513-49BA-ADB7-D61597DE2A03}"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08FBB98-58A7-4EDF-A404-1E768F012F04}"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8"/>
    <p:restoredTop sz="77589"/>
  </p:normalViewPr>
  <p:slideViewPr>
    <p:cSldViewPr snapToGrid="0">
      <p:cViewPr varScale="1">
        <p:scale>
          <a:sx n="114" d="100"/>
          <a:sy n="114" d="100"/>
        </p:scale>
        <p:origin x="1416" y="168"/>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5bfa0484f_2_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1000"/>
              </a:spcAft>
              <a:buSzPts val="1100"/>
              <a:buNone/>
            </a:pPr>
            <a:r>
              <a:rPr lang="en-US" sz="1200" b="0" dirty="0">
                <a:solidFill>
                  <a:schemeClr val="dk1"/>
                </a:solidFill>
                <a:latin typeface="Open Sans"/>
                <a:ea typeface="Open Sans"/>
                <a:cs typeface="Open Sans"/>
                <a:sym typeface="Open Sans"/>
              </a:rPr>
              <a:t>Hello everyone, our project is 2019 New York City Yellow Taxi Trip Duration Prediction.</a:t>
            </a:r>
          </a:p>
          <a:p>
            <a:pPr marL="0" lvl="0" indent="0" algn="l" rtl="0">
              <a:lnSpc>
                <a:spcPct val="115000"/>
              </a:lnSpc>
              <a:spcBef>
                <a:spcPts val="0"/>
              </a:spcBef>
              <a:spcAft>
                <a:spcPts val="1000"/>
              </a:spcAft>
              <a:buSzPts val="1100"/>
              <a:buNone/>
            </a:pPr>
            <a:r>
              <a:rPr lang="en-US" sz="1200" b="0" dirty="0">
                <a:solidFill>
                  <a:schemeClr val="dk1"/>
                </a:solidFill>
                <a:latin typeface="Open Sans"/>
                <a:ea typeface="Open Sans"/>
                <a:cs typeface="Open Sans"/>
                <a:sym typeface="Open Sans"/>
              </a:rPr>
              <a:t>The goal of project is to predict the duration length of yellow taxi trip using some regression models.</a:t>
            </a:r>
          </a:p>
          <a:p>
            <a:pPr marL="0" lvl="0" indent="0" algn="l" rtl="0">
              <a:lnSpc>
                <a:spcPct val="115000"/>
              </a:lnSpc>
              <a:spcBef>
                <a:spcPts val="0"/>
              </a:spcBef>
              <a:spcAft>
                <a:spcPts val="1000"/>
              </a:spcAft>
              <a:buSzPts val="1100"/>
              <a:buNone/>
            </a:pPr>
            <a:r>
              <a:rPr lang="en-US" sz="1200" b="0" dirty="0">
                <a:solidFill>
                  <a:schemeClr val="dk1"/>
                </a:solidFill>
                <a:latin typeface="Open Sans"/>
                <a:ea typeface="Open Sans"/>
                <a:cs typeface="Open Sans"/>
                <a:sym typeface="Open Sans"/>
              </a:rPr>
              <a:t>The code implementations are included in the bottom GitHub link.</a:t>
            </a:r>
            <a:endParaRPr sz="1200" b="0" dirty="0">
              <a:solidFill>
                <a:schemeClr val="dk1"/>
              </a:solidFill>
              <a:latin typeface="Open Sans"/>
              <a:ea typeface="Open Sans"/>
              <a:cs typeface="Open Sans"/>
              <a:sym typeface="Open Sans"/>
            </a:endParaRPr>
          </a:p>
        </p:txBody>
      </p:sp>
      <p:sp>
        <p:nvSpPr>
          <p:cNvPr id="86" name="Google Shape;86;g75bfa0484f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evaluation results are listed in the table.</a:t>
            </a:r>
          </a:p>
          <a:p>
            <a:pPr marL="0" lvl="0" indent="0" algn="l" rtl="0">
              <a:lnSpc>
                <a:spcPct val="100000"/>
              </a:lnSpc>
              <a:spcBef>
                <a:spcPts val="0"/>
              </a:spcBef>
              <a:spcAft>
                <a:spcPts val="0"/>
              </a:spcAft>
              <a:buSzPts val="1100"/>
              <a:buNone/>
            </a:pPr>
            <a:r>
              <a:rPr lang="en-US" dirty="0"/>
              <a:t>As you can see, after greedy search for best parameters, we select the best model, </a:t>
            </a:r>
            <a:r>
              <a:rPr lang="en-US" dirty="0" err="1"/>
              <a:t>XGBoost</a:t>
            </a:r>
            <a:r>
              <a:rPr lang="en-US" dirty="0"/>
              <a:t> which has the lowest root mean square error in comparison to other models.</a:t>
            </a:r>
            <a:endParaRPr dirty="0"/>
          </a:p>
        </p:txBody>
      </p:sp>
    </p:spTree>
    <p:extLst>
      <p:ext uri="{BB962C8B-B14F-4D97-AF65-F5344CB8AC3E}">
        <p14:creationId xmlns:p14="http://schemas.microsoft.com/office/powerpoint/2010/main" val="113655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summary, through the training of this team project, we experience the data science development cycle.</a:t>
            </a:r>
          </a:p>
          <a:p>
            <a:pPr marL="0" lvl="0" indent="0" algn="l" rtl="0">
              <a:lnSpc>
                <a:spcPct val="100000"/>
              </a:lnSpc>
              <a:spcBef>
                <a:spcPts val="0"/>
              </a:spcBef>
              <a:spcAft>
                <a:spcPts val="0"/>
              </a:spcAft>
              <a:buSzPts val="1100"/>
              <a:buNone/>
            </a:pPr>
            <a:r>
              <a:rPr lang="en-US" dirty="0"/>
              <a:t>Starting from extracting the dataset from raw sources, step by step, we do data cleaning, initial analysis about the data distribution and features, furthermore data preprocessing and feature engineering.</a:t>
            </a:r>
          </a:p>
          <a:p>
            <a:pPr marL="0" lvl="0" indent="0" algn="l" rtl="0">
              <a:lnSpc>
                <a:spcPct val="100000"/>
              </a:lnSpc>
              <a:spcBef>
                <a:spcPts val="0"/>
              </a:spcBef>
              <a:spcAft>
                <a:spcPts val="0"/>
              </a:spcAft>
              <a:buSzPts val="1100"/>
              <a:buNone/>
            </a:pPr>
            <a:r>
              <a:rPr lang="en-US" dirty="0"/>
              <a:t>After these, we will feed the clean data to our designed models, and by model evaluation and selection, we pick up the best candidate model for future prediction.</a:t>
            </a:r>
            <a:endParaRPr dirty="0"/>
          </a:p>
        </p:txBody>
      </p:sp>
    </p:spTree>
    <p:extLst>
      <p:ext uri="{BB962C8B-B14F-4D97-AF65-F5344CB8AC3E}">
        <p14:creationId xmlns:p14="http://schemas.microsoft.com/office/powerpoint/2010/main" val="1884645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are some reference links. Thanks for attention!</a:t>
            </a:r>
          </a:p>
        </p:txBody>
      </p:sp>
    </p:spTree>
    <p:extLst>
      <p:ext uri="{BB962C8B-B14F-4D97-AF65-F5344CB8AC3E}">
        <p14:creationId xmlns:p14="http://schemas.microsoft.com/office/powerpoint/2010/main" val="3186381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Motivated by the homework 2, analysis and visualization on time series data of buses in Pittsburgh;</a:t>
            </a:r>
          </a:p>
          <a:p>
            <a:pPr marL="0" lvl="0" indent="0" algn="l" rtl="0">
              <a:lnSpc>
                <a:spcPct val="100000"/>
              </a:lnSpc>
              <a:spcBef>
                <a:spcPts val="0"/>
              </a:spcBef>
              <a:spcAft>
                <a:spcPts val="0"/>
              </a:spcAft>
              <a:buSzPts val="1100"/>
              <a:buNone/>
            </a:pPr>
            <a:r>
              <a:rPr lang="en-US" dirty="0"/>
              <a:t>Also we get insights from a Kaggle competition, predict duration and total fare given pre-curated NYC taxi data.</a:t>
            </a:r>
            <a:endParaRPr dirty="0"/>
          </a:p>
        </p:txBody>
      </p:sp>
    </p:spTree>
    <p:extLst>
      <p:ext uri="{BB962C8B-B14F-4D97-AF65-F5344CB8AC3E}">
        <p14:creationId xmlns:p14="http://schemas.microsoft.com/office/powerpoint/2010/main" val="2588300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600" dirty="0">
                <a:latin typeface="Calibri" panose="020F0502020204030204" pitchFamily="34" charset="0"/>
                <a:cs typeface="Calibri" panose="020F0502020204030204" pitchFamily="34" charset="0"/>
              </a:rPr>
              <a:t>Then let me briefly introduce the workflow of our project.</a:t>
            </a:r>
          </a:p>
          <a:p>
            <a:pPr marL="0" lvl="0" indent="0" algn="l" rtl="0">
              <a:lnSpc>
                <a:spcPct val="100000"/>
              </a:lnSpc>
              <a:spcBef>
                <a:spcPts val="0"/>
              </a:spcBef>
              <a:spcAft>
                <a:spcPts val="0"/>
              </a:spcAft>
              <a:buSzPts val="1100"/>
              <a:buNone/>
            </a:pPr>
            <a:r>
              <a:rPr lang="en-US" sz="1600" dirty="0">
                <a:latin typeface="Calibri" panose="020F0502020204030204" pitchFamily="34" charset="0"/>
                <a:cs typeface="Calibri" panose="020F0502020204030204" pitchFamily="34" charset="0"/>
              </a:rPr>
              <a:t>We use web scraping to extract the raw data from NYC Open Data API.</a:t>
            </a:r>
          </a:p>
          <a:p>
            <a:pPr marL="0" lvl="0" indent="0" algn="l" rtl="0">
              <a:lnSpc>
                <a:spcPct val="100000"/>
              </a:lnSpc>
              <a:spcBef>
                <a:spcPts val="0"/>
              </a:spcBef>
              <a:spcAft>
                <a:spcPts val="0"/>
              </a:spcAft>
              <a:buSzPts val="1100"/>
              <a:buNone/>
            </a:pPr>
            <a:r>
              <a:rPr lang="en-US" sz="1600" dirty="0">
                <a:latin typeface="Calibri" panose="020F0502020204030204" pitchFamily="34" charset="0"/>
                <a:cs typeface="Calibri" panose="020F0502020204030204" pitchFamily="34" charset="0"/>
              </a:rPr>
              <a:t>Then, through data cleaning, initial analysis and feature engineering, we put up with a series of models.</a:t>
            </a:r>
          </a:p>
          <a:p>
            <a:pPr marL="0" lvl="0" indent="0" algn="l" rtl="0">
              <a:lnSpc>
                <a:spcPct val="100000"/>
              </a:lnSpc>
              <a:spcBef>
                <a:spcPts val="0"/>
              </a:spcBef>
              <a:spcAft>
                <a:spcPts val="0"/>
              </a:spcAft>
              <a:buSzPts val="1100"/>
              <a:buNone/>
            </a:pPr>
            <a:r>
              <a:rPr lang="en-US" sz="1600" dirty="0">
                <a:latin typeface="Calibri" panose="020F0502020204030204" pitchFamily="34" charset="0"/>
                <a:cs typeface="Calibri" panose="020F0502020204030204" pitchFamily="34" charset="0"/>
              </a:rPr>
              <a:t>Finally, by model evaluation and selection, we figure out the model with the best metrics performance, and get the corresponding results as output.</a:t>
            </a:r>
            <a:endParaRP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438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the data extraction part, by taking advantage of the Socrata API, we get the experimental data.</a:t>
            </a:r>
          </a:p>
          <a:p>
            <a:pPr marL="0" lvl="0" indent="0" algn="l" rtl="0">
              <a:lnSpc>
                <a:spcPct val="100000"/>
              </a:lnSpc>
              <a:spcBef>
                <a:spcPts val="0"/>
              </a:spcBef>
              <a:spcAft>
                <a:spcPts val="0"/>
              </a:spcAft>
              <a:buSzPts val="1100"/>
              <a:buNone/>
            </a:pPr>
            <a:r>
              <a:rPr lang="en-US" dirty="0"/>
              <a:t>The description of dataset is listed in the following table, we take about 90 mins to scrape more than 180 thousand rows of trip record.</a:t>
            </a:r>
          </a:p>
          <a:p>
            <a:pPr marL="0" lvl="0" indent="0" algn="l" rtl="0">
              <a:lnSpc>
                <a:spcPct val="100000"/>
              </a:lnSpc>
              <a:spcBef>
                <a:spcPts val="0"/>
              </a:spcBef>
              <a:spcAft>
                <a:spcPts val="0"/>
              </a:spcAft>
              <a:buSzPts val="1100"/>
              <a:buNone/>
            </a:pPr>
            <a:r>
              <a:rPr lang="en-US" dirty="0"/>
              <a:t>Bottom lists the sample row, with totally 18 different features for one taxi trip.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Now, we try to have a fundamental analysis about the dataset after preliminary data cleaning.</a:t>
            </a:r>
          </a:p>
          <a:p>
            <a:pPr marL="0" lvl="0" indent="0" algn="l" rtl="0">
              <a:lnSpc>
                <a:spcPct val="100000"/>
              </a:lnSpc>
              <a:spcBef>
                <a:spcPts val="0"/>
              </a:spcBef>
              <a:spcAft>
                <a:spcPts val="0"/>
              </a:spcAft>
              <a:buSzPts val="1100"/>
              <a:buNone/>
            </a:pPr>
            <a:r>
              <a:rPr lang="en-US" dirty="0"/>
              <a:t>By statistical methods and visualization with tools like </a:t>
            </a:r>
            <a:r>
              <a:rPr lang="en-US" dirty="0" err="1"/>
              <a:t>sklearn</a:t>
            </a:r>
            <a:r>
              <a:rPr lang="en-US" dirty="0"/>
              <a:t> and seaborn, we get the plots as follows.</a:t>
            </a:r>
          </a:p>
          <a:p>
            <a:pPr marL="0" lvl="0" indent="0" algn="l" rtl="0">
              <a:lnSpc>
                <a:spcPct val="100000"/>
              </a:lnSpc>
              <a:spcBef>
                <a:spcPts val="0"/>
              </a:spcBef>
              <a:spcAft>
                <a:spcPts val="0"/>
              </a:spcAft>
              <a:buSzPts val="1100"/>
              <a:buNone/>
            </a:pPr>
            <a:r>
              <a:rPr lang="en-US" dirty="0"/>
              <a:t>These are the pie plots for the trip duration and passenger count.</a:t>
            </a:r>
            <a:endParaRPr dirty="0"/>
          </a:p>
        </p:txBody>
      </p:sp>
    </p:spTree>
    <p:extLst>
      <p:ext uri="{BB962C8B-B14F-4D97-AF65-F5344CB8AC3E}">
        <p14:creationId xmlns:p14="http://schemas.microsoft.com/office/powerpoint/2010/main" val="3061585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And here we use pie plot, box plot, and histogram to get the distribution of distance of journey.</a:t>
            </a:r>
            <a:endParaRPr dirty="0"/>
          </a:p>
        </p:txBody>
      </p:sp>
    </p:spTree>
    <p:extLst>
      <p:ext uri="{BB962C8B-B14F-4D97-AF65-F5344CB8AC3E}">
        <p14:creationId xmlns:p14="http://schemas.microsoft.com/office/powerpoint/2010/main" val="58472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Besides, we attempt to utilize methods such as log normalization and min-max scale to smooth the dataset, which is of great importance for regression model to converge steadily.</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84068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Not restricted to the given features of domain knowledge, we wish to create new features by feature engineering.</a:t>
            </a:r>
          </a:p>
          <a:p>
            <a:pPr marL="0" lvl="0" indent="0" algn="l" rtl="0">
              <a:lnSpc>
                <a:spcPct val="100000"/>
              </a:lnSpc>
              <a:spcBef>
                <a:spcPts val="0"/>
              </a:spcBef>
              <a:spcAft>
                <a:spcPts val="0"/>
              </a:spcAft>
              <a:buSzPts val="1100"/>
              <a:buNone/>
            </a:pPr>
            <a:r>
              <a:rPr lang="en-US" dirty="0"/>
              <a:t>Also, use variance inflation factor and correlation heatmap, we are able to select the most promising features for our models.</a:t>
            </a:r>
            <a:endParaRPr dirty="0"/>
          </a:p>
        </p:txBody>
      </p:sp>
    </p:spTree>
    <p:extLst>
      <p:ext uri="{BB962C8B-B14F-4D97-AF65-F5344CB8AC3E}">
        <p14:creationId xmlns:p14="http://schemas.microsoft.com/office/powerpoint/2010/main" val="2178555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Now let’s jump to the model part. First, we split the cleaned data to train set and test set.</a:t>
            </a:r>
          </a:p>
          <a:p>
            <a:pPr marL="0" lvl="0" indent="0" algn="l" rtl="0">
              <a:lnSpc>
                <a:spcPct val="100000"/>
              </a:lnSpc>
              <a:spcBef>
                <a:spcPts val="0"/>
              </a:spcBef>
              <a:spcAft>
                <a:spcPts val="0"/>
              </a:spcAft>
              <a:buSzPts val="1100"/>
              <a:buNone/>
            </a:pPr>
            <a:r>
              <a:rPr lang="en-US" dirty="0"/>
              <a:t>Next, we take the linear regression and its variances as baseline.</a:t>
            </a:r>
          </a:p>
          <a:p>
            <a:pPr marL="0" lvl="0" indent="0" algn="l" rtl="0">
              <a:lnSpc>
                <a:spcPct val="100000"/>
              </a:lnSpc>
              <a:spcBef>
                <a:spcPts val="0"/>
              </a:spcBef>
              <a:spcAft>
                <a:spcPts val="0"/>
              </a:spcAft>
              <a:buSzPts val="1100"/>
              <a:buNone/>
            </a:pPr>
            <a:r>
              <a:rPr lang="en-US" dirty="0"/>
              <a:t>Then we think of applying tree-based models, such as random forest, </a:t>
            </a:r>
            <a:r>
              <a:rPr lang="en-US" dirty="0" err="1"/>
              <a:t>XGBoost</a:t>
            </a:r>
            <a:r>
              <a:rPr lang="en-US" dirty="0"/>
              <a:t> for regression.</a:t>
            </a:r>
          </a:p>
          <a:p>
            <a:pPr marL="0" lvl="0" indent="0" algn="l" rtl="0">
              <a:lnSpc>
                <a:spcPct val="100000"/>
              </a:lnSpc>
              <a:spcBef>
                <a:spcPts val="0"/>
              </a:spcBef>
              <a:spcAft>
                <a:spcPts val="0"/>
              </a:spcAft>
              <a:buSzPts val="1100"/>
              <a:buNone/>
            </a:pPr>
            <a:r>
              <a:rPr lang="en-US" dirty="0"/>
              <a:t>We also try to design neural networks to learn the features by deep learning.</a:t>
            </a:r>
            <a:endParaRPr dirty="0"/>
          </a:p>
        </p:txBody>
      </p:sp>
    </p:spTree>
    <p:extLst>
      <p:ext uri="{BB962C8B-B14F-4D97-AF65-F5344CB8AC3E}">
        <p14:creationId xmlns:p14="http://schemas.microsoft.com/office/powerpoint/2010/main" val="619612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5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59" name="Google Shape;59;p15"/>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仅标题">
  <p:cSld name="仅标题">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62"/>
        <p:cNvGrpSpPr/>
        <p:nvPr/>
      </p:nvGrpSpPr>
      <p:grpSpPr>
        <a:xfrm>
          <a:off x="0" y="0"/>
          <a:ext cx="0" cy="0"/>
          <a:chOff x="0" y="0"/>
          <a:chExt cx="0" cy="0"/>
        </a:xfrm>
      </p:grpSpPr>
      <p:sp>
        <p:nvSpPr>
          <p:cNvPr id="63" name="Google Shape;63;p17"/>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64" name="Google Shape;64;p17"/>
          <p:cNvPicPr preferRelativeResize="0"/>
          <p:nvPr/>
        </p:nvPicPr>
        <p:blipFill rotWithShape="1">
          <a:blip r:embed="rId2">
            <a:alphaModFix/>
          </a:blip>
          <a:srcRect/>
          <a:stretch/>
        </p:blipFill>
        <p:spPr>
          <a:xfrm>
            <a:off x="2209800" y="895350"/>
            <a:ext cx="3429000" cy="306388"/>
          </a:xfrm>
          <a:prstGeom prst="rect">
            <a:avLst/>
          </a:prstGeom>
          <a:noFill/>
          <a:ln>
            <a:noFill/>
          </a:ln>
        </p:spPr>
      </p:pic>
      <p:pic>
        <p:nvPicPr>
          <p:cNvPr id="65" name="Google Shape;65;p17" descr="_Plaid-Digital_FINAL-NEW.png"/>
          <p:cNvPicPr preferRelativeResize="0"/>
          <p:nvPr/>
        </p:nvPicPr>
        <p:blipFill rotWithShape="1">
          <a:blip r:embed="rId3">
            <a:alphaModFix/>
          </a:blip>
          <a:srcRect l="84735" t="23991" r="4770" b="1982"/>
          <a:stretch/>
        </p:blipFill>
        <p:spPr>
          <a:xfrm>
            <a:off x="457200" y="0"/>
            <a:ext cx="790573" cy="5143501"/>
          </a:xfrm>
          <a:prstGeom prst="rect">
            <a:avLst/>
          </a:prstGeom>
          <a:noFill/>
          <a:ln>
            <a:noFill/>
          </a:ln>
        </p:spPr>
      </p:pic>
      <p:sp>
        <p:nvSpPr>
          <p:cNvPr id="66" name="Google Shape;66;p17"/>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67" name="Google Shape;67;p17"/>
          <p:cNvPicPr preferRelativeResize="0"/>
          <p:nvPr/>
        </p:nvPicPr>
        <p:blipFill rotWithShape="1">
          <a:blip r:embed="rId2">
            <a:alphaModFix/>
          </a:blip>
          <a:srcRect/>
          <a:stretch/>
        </p:blipFill>
        <p:spPr>
          <a:xfrm>
            <a:off x="2209800" y="895350"/>
            <a:ext cx="3429000" cy="306388"/>
          </a:xfrm>
          <a:prstGeom prst="rect">
            <a:avLst/>
          </a:prstGeom>
          <a:noFill/>
          <a:ln>
            <a:noFill/>
          </a:ln>
        </p:spPr>
      </p:pic>
      <p:pic>
        <p:nvPicPr>
          <p:cNvPr id="68" name="Google Shape;68;p17" descr="_Plaid-Digital_FINAL-NEW.png"/>
          <p:cNvPicPr preferRelativeResize="0"/>
          <p:nvPr/>
        </p:nvPicPr>
        <p:blipFill rotWithShape="1">
          <a:blip r:embed="rId3">
            <a:alphaModFix/>
          </a:blip>
          <a:srcRect l="84735" t="23991" r="4770" b="1982"/>
          <a:stretch/>
        </p:blipFill>
        <p:spPr>
          <a:xfrm>
            <a:off x="457200" y="0"/>
            <a:ext cx="790573" cy="51435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71" name="Google Shape;71;p18"/>
          <p:cNvSpPr txBox="1">
            <a:spLocks noGrp="1"/>
          </p:cNvSpPr>
          <p:nvPr>
            <p:ph type="body" idx="1"/>
          </p:nvPr>
        </p:nvSpPr>
        <p:spPr>
          <a:xfrm>
            <a:off x="457200" y="1200150"/>
            <a:ext cx="39624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2" name="Google Shape;72;p18"/>
          <p:cNvSpPr txBox="1">
            <a:spLocks noGrp="1"/>
          </p:cNvSpPr>
          <p:nvPr>
            <p:ph type="body" idx="2"/>
          </p:nvPr>
        </p:nvSpPr>
        <p:spPr>
          <a:xfrm>
            <a:off x="4727448" y="1212300"/>
            <a:ext cx="39594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栏">
  <p:cSld name="3 栏">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75" name="Google Shape;75;p19"/>
          <p:cNvSpPr txBox="1">
            <a:spLocks noGrp="1"/>
          </p:cNvSpPr>
          <p:nvPr>
            <p:ph type="body" idx="1"/>
          </p:nvPr>
        </p:nvSpPr>
        <p:spPr>
          <a:xfrm>
            <a:off x="457200" y="1200150"/>
            <a:ext cx="25908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 name="Google Shape;76;p19"/>
          <p:cNvSpPr txBox="1">
            <a:spLocks noGrp="1"/>
          </p:cNvSpPr>
          <p:nvPr>
            <p:ph type="body" idx="2"/>
          </p:nvPr>
        </p:nvSpPr>
        <p:spPr>
          <a:xfrm>
            <a:off x="3276600" y="1200150"/>
            <a:ext cx="25908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7" name="Google Shape;77;p19"/>
          <p:cNvSpPr txBox="1">
            <a:spLocks noGrp="1"/>
          </p:cNvSpPr>
          <p:nvPr>
            <p:ph type="body" idx="3"/>
          </p:nvPr>
        </p:nvSpPr>
        <p:spPr>
          <a:xfrm>
            <a:off x="6096000" y="1200150"/>
            <a:ext cx="25908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80" name="Google Shape;80;p20"/>
          <p:cNvSpPr txBox="1">
            <a:spLocks noGrp="1"/>
          </p:cNvSpPr>
          <p:nvPr>
            <p:ph type="body" idx="1"/>
          </p:nvPr>
        </p:nvSpPr>
        <p:spPr>
          <a:xfrm>
            <a:off x="4572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1" name="Google Shape;81;p20"/>
          <p:cNvSpPr txBox="1">
            <a:spLocks noGrp="1"/>
          </p:cNvSpPr>
          <p:nvPr>
            <p:ph type="body" idx="2"/>
          </p:nvPr>
        </p:nvSpPr>
        <p:spPr>
          <a:xfrm>
            <a:off x="25654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2" name="Google Shape;82;p20"/>
          <p:cNvSpPr txBox="1">
            <a:spLocks noGrp="1"/>
          </p:cNvSpPr>
          <p:nvPr>
            <p:ph type="body" idx="3"/>
          </p:nvPr>
        </p:nvSpPr>
        <p:spPr>
          <a:xfrm>
            <a:off x="46736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3" name="Google Shape;83;p20"/>
          <p:cNvSpPr txBox="1">
            <a:spLocks noGrp="1"/>
          </p:cNvSpPr>
          <p:nvPr>
            <p:ph type="body" idx="4"/>
          </p:nvPr>
        </p:nvSpPr>
        <p:spPr>
          <a:xfrm>
            <a:off x="67818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descr="_Plaid-Digital_FINAL-NEW.png"/>
          <p:cNvPicPr preferRelativeResize="0"/>
          <p:nvPr/>
        </p:nvPicPr>
        <p:blipFill rotWithShape="1">
          <a:blip r:embed="rId9">
            <a:alphaModFix/>
          </a:blip>
          <a:srcRect l="59548" t="20872" r="39887" b="2894"/>
          <a:stretch/>
        </p:blipFill>
        <p:spPr>
          <a:xfrm rot="5400000">
            <a:off x="3798886" y="1046162"/>
            <a:ext cx="60324" cy="7658101"/>
          </a:xfrm>
          <a:prstGeom prst="rect">
            <a:avLst/>
          </a:prstGeom>
          <a:noFill/>
          <a:ln>
            <a:noFill/>
          </a:ln>
        </p:spPr>
      </p:pic>
      <p:pic>
        <p:nvPicPr>
          <p:cNvPr id="52" name="Google Shape;52;p13" descr="_Plaid-Digital_FINAL-NEW.png"/>
          <p:cNvPicPr preferRelativeResize="0"/>
          <p:nvPr/>
        </p:nvPicPr>
        <p:blipFill rotWithShape="1">
          <a:blip r:embed="rId9">
            <a:alphaModFix/>
          </a:blip>
          <a:srcRect l="59548" t="20872" r="39887" b="2894"/>
          <a:stretch/>
        </p:blipFill>
        <p:spPr>
          <a:xfrm rot="5400000">
            <a:off x="3798886" y="1046162"/>
            <a:ext cx="60324" cy="7658101"/>
          </a:xfrm>
          <a:prstGeom prst="rect">
            <a:avLst/>
          </a:prstGeom>
          <a:noFill/>
          <a:ln>
            <a:noFill/>
          </a:ln>
        </p:spPr>
      </p:pic>
      <p:sp>
        <p:nvSpPr>
          <p:cNvPr id="53" name="Google Shape;53;p13"/>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54" name="Google Shape;54;p13"/>
          <p:cNvSpPr txBox="1">
            <a:spLocks noGrp="1"/>
          </p:cNvSpPr>
          <p:nvPr>
            <p:ph type="body" idx="1"/>
          </p:nvPr>
        </p:nvSpPr>
        <p:spPr>
          <a:xfrm>
            <a:off x="457200" y="1200150"/>
            <a:ext cx="8229600" cy="3505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5" name="Google Shape;55;p13"/>
          <p:cNvPicPr preferRelativeResize="0"/>
          <p:nvPr/>
        </p:nvPicPr>
        <p:blipFill rotWithShape="1">
          <a:blip r:embed="rId10">
            <a:alphaModFix/>
          </a:blip>
          <a:srcRect/>
          <a:stretch/>
        </p:blipFill>
        <p:spPr>
          <a:xfrm>
            <a:off x="7772400" y="4248150"/>
            <a:ext cx="1154590" cy="73639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zach96guan/15-688_PDS_Project"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zach96guan/15-688_PDS_Project/blob/master/model.ipynb"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nyc-taxi-trip-duration"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cs229.stanford.edu/proj2016/report/AntoniadesFadaviFobaAmonJuniorNewYorkCityCabPricing-report.pdf" TargetMode="External"/><Relationship Id="rId5" Type="http://schemas.openxmlformats.org/officeDocument/2006/relationships/hyperlink" Target="https://dev.socrata.com/" TargetMode="External"/><Relationship Id="rId4" Type="http://schemas.openxmlformats.org/officeDocument/2006/relationships/hyperlink" Target="https://data.cityofnewyork.us/Transportation/2019-Yellow-Taxi-Trip-Data/2upf-qyt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zach96guan/15-688_PDS_Project/blob/master/preprocess.ipynb"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tif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github.com/zach96guan/15-688_PDS_Project/blob/master/data_analysis.ipynb"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zach96guan/15-688_PDS_Project/blob/master/data_analysis.ipynb"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github.com/zach96guan/15-688_PDS_Project/blob/master/data_analysis.ipynb" TargetMode="External"/><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github.com/zach96guan/15-688_PDS_Project/blob/master/preprocess.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github.com/zach96guan/15-688_PDS_Project/blob/master/model.ipynb"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1"/>
          <p:cNvSpPr txBox="1">
            <a:spLocks noGrp="1"/>
          </p:cNvSpPr>
          <p:nvPr>
            <p:ph type="subTitle" idx="4294967295"/>
          </p:nvPr>
        </p:nvSpPr>
        <p:spPr>
          <a:xfrm>
            <a:off x="3374682" y="3361838"/>
            <a:ext cx="2394622" cy="102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Clr>
                <a:srgbClr val="000000"/>
              </a:buClr>
              <a:buSzPts val="1400"/>
              <a:buFont typeface="Arial"/>
              <a:buNone/>
            </a:pPr>
            <a:r>
              <a:rPr lang="en-US" sz="2000" dirty="0" err="1">
                <a:solidFill>
                  <a:srgbClr val="000000"/>
                </a:solidFill>
                <a:latin typeface="Calibri"/>
                <a:ea typeface="Calibri"/>
                <a:cs typeface="Calibri"/>
                <a:sym typeface="Calibri"/>
              </a:rPr>
              <a:t>Anqi</a:t>
            </a:r>
            <a:r>
              <a:rPr lang="en-US" sz="2000" dirty="0">
                <a:solidFill>
                  <a:srgbClr val="000000"/>
                </a:solidFill>
                <a:latin typeface="Calibri"/>
                <a:ea typeface="Calibri"/>
                <a:cs typeface="Calibri"/>
                <a:sym typeface="Calibri"/>
              </a:rPr>
              <a:t> Wang (anqiw2)</a:t>
            </a:r>
          </a:p>
          <a:p>
            <a:pPr marL="0" marR="0" lvl="0" indent="0" algn="l" rtl="0">
              <a:lnSpc>
                <a:spcPct val="100000"/>
              </a:lnSpc>
              <a:spcBef>
                <a:spcPts val="600"/>
              </a:spcBef>
              <a:spcAft>
                <a:spcPts val="0"/>
              </a:spcAft>
              <a:buClr>
                <a:srgbClr val="000000"/>
              </a:buClr>
              <a:buSzPts val="1400"/>
              <a:buFont typeface="Arial"/>
              <a:buNone/>
            </a:pPr>
            <a:r>
              <a:rPr lang="en-US" sz="2000" b="0" u="none" strike="noStrike" cap="none" dirty="0" err="1">
                <a:solidFill>
                  <a:srgbClr val="000000"/>
                </a:solidFill>
                <a:latin typeface="Calibri"/>
                <a:ea typeface="Calibri"/>
                <a:cs typeface="Calibri"/>
                <a:sym typeface="Calibri"/>
              </a:rPr>
              <a:t>Zehao</a:t>
            </a:r>
            <a:r>
              <a:rPr lang="en-US" sz="2000" b="0" u="none" strike="noStrike" cap="none" dirty="0">
                <a:solidFill>
                  <a:srgbClr val="000000"/>
                </a:solidFill>
                <a:latin typeface="Calibri"/>
                <a:ea typeface="Calibri"/>
                <a:cs typeface="Calibri"/>
                <a:sym typeface="Calibri"/>
              </a:rPr>
              <a:t> Guan (</a:t>
            </a:r>
            <a:r>
              <a:rPr lang="en-US" sz="2000" b="0" u="none" strike="noStrike" cap="none" dirty="0" err="1">
                <a:solidFill>
                  <a:srgbClr val="000000"/>
                </a:solidFill>
                <a:latin typeface="Calibri"/>
                <a:ea typeface="Calibri"/>
                <a:cs typeface="Calibri"/>
                <a:sym typeface="Calibri"/>
              </a:rPr>
              <a:t>zehaog</a:t>
            </a:r>
            <a:r>
              <a:rPr lang="en-US" sz="2000" b="0" u="none" strike="noStrike" cap="none" dirty="0">
                <a:solidFill>
                  <a:srgbClr val="000000"/>
                </a:solidFill>
                <a:latin typeface="Calibri"/>
                <a:ea typeface="Calibri"/>
                <a:cs typeface="Calibri"/>
                <a:sym typeface="Calibri"/>
              </a:rPr>
              <a:t>)</a:t>
            </a:r>
            <a:endParaRPr sz="2000" b="0" u="none" strike="noStrike" cap="none" dirty="0">
              <a:solidFill>
                <a:srgbClr val="000000"/>
              </a:solidFill>
              <a:latin typeface="Calibri"/>
              <a:ea typeface="Calibri"/>
              <a:cs typeface="Calibri"/>
              <a:sym typeface="Calibri"/>
            </a:endParaRPr>
          </a:p>
        </p:txBody>
      </p:sp>
      <p:sp>
        <p:nvSpPr>
          <p:cNvPr id="89" name="Google Shape;89;p21"/>
          <p:cNvSpPr txBox="1">
            <a:spLocks noGrp="1"/>
          </p:cNvSpPr>
          <p:nvPr>
            <p:ph type="ctrTitle" idx="4294967295"/>
          </p:nvPr>
        </p:nvSpPr>
        <p:spPr>
          <a:xfrm>
            <a:off x="1295846" y="602673"/>
            <a:ext cx="6552298" cy="17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5000" dirty="0">
                <a:solidFill>
                  <a:srgbClr val="980000"/>
                </a:solidFill>
                <a:latin typeface="Calibri"/>
                <a:ea typeface="Calibri"/>
                <a:cs typeface="Calibri"/>
                <a:sym typeface="Calibri"/>
              </a:rPr>
              <a:t>2019 NYC Yellow Taxi Trip Duration Prediction</a:t>
            </a:r>
            <a:endParaRPr sz="5000" b="1" i="0" u="none" strike="noStrike" cap="none" dirty="0">
              <a:solidFill>
                <a:srgbClr val="980000"/>
              </a:solidFill>
              <a:latin typeface="Calibri"/>
              <a:ea typeface="Calibri"/>
              <a:cs typeface="Calibri"/>
              <a:sym typeface="Calibri"/>
            </a:endParaRPr>
          </a:p>
        </p:txBody>
      </p:sp>
      <p:sp>
        <p:nvSpPr>
          <p:cNvPr id="5" name="Google Shape;88;p21">
            <a:extLst>
              <a:ext uri="{FF2B5EF4-FFF2-40B4-BE49-F238E27FC236}">
                <a16:creationId xmlns:a16="http://schemas.microsoft.com/office/drawing/2014/main" id="{B7CF0D8A-D276-1945-927B-354E8618F8B7}"/>
              </a:ext>
            </a:extLst>
          </p:cNvPr>
          <p:cNvSpPr txBox="1">
            <a:spLocks/>
          </p:cNvSpPr>
          <p:nvPr/>
        </p:nvSpPr>
        <p:spPr>
          <a:xfrm>
            <a:off x="1354498" y="2447681"/>
            <a:ext cx="6434989" cy="5969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0" indent="0"/>
            <a:r>
              <a:rPr lang="en-US" sz="2600" dirty="0">
                <a:solidFill>
                  <a:srgbClr val="000000"/>
                </a:solidFill>
                <a:latin typeface="Calibri"/>
                <a:ea typeface="Calibri"/>
                <a:cs typeface="Calibri"/>
                <a:sym typeface="Calibri"/>
              </a:rPr>
              <a:t>Final Project of Practical Data Science (15-688)</a:t>
            </a:r>
          </a:p>
        </p:txBody>
      </p:sp>
      <p:sp>
        <p:nvSpPr>
          <p:cNvPr id="3" name="Rectangle 2">
            <a:extLst>
              <a:ext uri="{FF2B5EF4-FFF2-40B4-BE49-F238E27FC236}">
                <a16:creationId xmlns:a16="http://schemas.microsoft.com/office/drawing/2014/main" id="{0ED0134B-EBF8-4945-8EE8-4227DFF63AB7}"/>
              </a:ext>
            </a:extLst>
          </p:cNvPr>
          <p:cNvSpPr/>
          <p:nvPr/>
        </p:nvSpPr>
        <p:spPr>
          <a:xfrm>
            <a:off x="2529607" y="4386938"/>
            <a:ext cx="4084773" cy="307777"/>
          </a:xfrm>
          <a:prstGeom prst="rect">
            <a:avLst/>
          </a:prstGeom>
        </p:spPr>
        <p:txBody>
          <a:bodyPr wrap="none">
            <a:spAutoFit/>
          </a:bodyPr>
          <a:lstStyle/>
          <a:p>
            <a:r>
              <a:rPr lang="en-US"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https://github.com/zach96guan/15-688_PDS_Project</a:t>
            </a:r>
            <a:endParaRPr lang="en-US" dirty="0">
              <a:solidFill>
                <a:schemeClr val="bg2"/>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3431968"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dirty="0">
                <a:solidFill>
                  <a:srgbClr val="980000"/>
                </a:solidFill>
                <a:latin typeface="Calibri"/>
                <a:ea typeface="Calibri"/>
                <a:cs typeface="Calibri"/>
                <a:sym typeface="Calibri"/>
              </a:rPr>
              <a:t>Evaluation</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E5E7BB12-F5CD-8A47-9CEE-3555FA2BB389}"/>
              </a:ext>
            </a:extLst>
          </p:cNvPr>
          <p:cNvGraphicFramePr>
            <a:graphicFrameLocks noGrp="1"/>
          </p:cNvGraphicFramePr>
          <p:nvPr>
            <p:extLst>
              <p:ext uri="{D42A27DB-BD31-4B8C-83A1-F6EECF244321}">
                <p14:modId xmlns:p14="http://schemas.microsoft.com/office/powerpoint/2010/main" val="2868356552"/>
              </p:ext>
            </p:extLst>
          </p:nvPr>
        </p:nvGraphicFramePr>
        <p:xfrm>
          <a:off x="218661" y="1369695"/>
          <a:ext cx="8706678" cy="2470416"/>
        </p:xfrm>
        <a:graphic>
          <a:graphicData uri="http://schemas.openxmlformats.org/drawingml/2006/table">
            <a:tbl>
              <a:tblPr firstRow="1" bandRow="1">
                <a:tableStyleId>{5C22544A-7EE6-4342-B048-85BDC9FD1C3A}</a:tableStyleId>
              </a:tblPr>
              <a:tblGrid>
                <a:gridCol w="1285461">
                  <a:extLst>
                    <a:ext uri="{9D8B030D-6E8A-4147-A177-3AD203B41FA5}">
                      <a16:colId xmlns:a16="http://schemas.microsoft.com/office/drawing/2014/main" val="834630108"/>
                    </a:ext>
                  </a:extLst>
                </a:gridCol>
                <a:gridCol w="1616765">
                  <a:extLst>
                    <a:ext uri="{9D8B030D-6E8A-4147-A177-3AD203B41FA5}">
                      <a16:colId xmlns:a16="http://schemas.microsoft.com/office/drawing/2014/main" val="3181562657"/>
                    </a:ext>
                  </a:extLst>
                </a:gridCol>
                <a:gridCol w="1451113">
                  <a:extLst>
                    <a:ext uri="{9D8B030D-6E8A-4147-A177-3AD203B41FA5}">
                      <a16:colId xmlns:a16="http://schemas.microsoft.com/office/drawing/2014/main" val="3790019099"/>
                    </a:ext>
                  </a:extLst>
                </a:gridCol>
                <a:gridCol w="1451113">
                  <a:extLst>
                    <a:ext uri="{9D8B030D-6E8A-4147-A177-3AD203B41FA5}">
                      <a16:colId xmlns:a16="http://schemas.microsoft.com/office/drawing/2014/main" val="4235266324"/>
                    </a:ext>
                  </a:extLst>
                </a:gridCol>
                <a:gridCol w="1451113">
                  <a:extLst>
                    <a:ext uri="{9D8B030D-6E8A-4147-A177-3AD203B41FA5}">
                      <a16:colId xmlns:a16="http://schemas.microsoft.com/office/drawing/2014/main" val="1689710900"/>
                    </a:ext>
                  </a:extLst>
                </a:gridCol>
                <a:gridCol w="1451113">
                  <a:extLst>
                    <a:ext uri="{9D8B030D-6E8A-4147-A177-3AD203B41FA5}">
                      <a16:colId xmlns:a16="http://schemas.microsoft.com/office/drawing/2014/main" val="356030632"/>
                    </a:ext>
                  </a:extLst>
                </a:gridCol>
              </a:tblGrid>
              <a:tr h="756654">
                <a:tc>
                  <a:txBody>
                    <a:bodyPr/>
                    <a:lstStyle/>
                    <a:p>
                      <a:pPr algn="ctr"/>
                      <a:r>
                        <a:rPr lang="en-US" sz="1600" dirty="0">
                          <a:latin typeface="Calibri" panose="020F0502020204030204" pitchFamily="34" charset="0"/>
                          <a:cs typeface="Calibri" panose="020F0502020204030204" pitchFamily="34" charset="0"/>
                        </a:rPr>
                        <a:t>    </a:t>
                      </a:r>
                    </a:p>
                  </a:txBody>
                  <a:tcPr anchor="ctr">
                    <a:lnTlToBr w="12700" cap="flat" cmpd="sng" algn="ctr">
                      <a:noFill/>
                      <a:prstDash val="solid"/>
                      <a:round/>
                      <a:headEnd type="none" w="med" len="med"/>
                      <a:tailEnd type="none" w="med" len="med"/>
                    </a:lnTlToBr>
                  </a:tcPr>
                </a:tc>
                <a:tc>
                  <a:txBody>
                    <a:bodyPr/>
                    <a:lstStyle/>
                    <a:p>
                      <a:pPr algn="ctr"/>
                      <a:r>
                        <a:rPr lang="en-US" sz="1600" dirty="0">
                          <a:latin typeface="Calibri" panose="020F0502020204030204" pitchFamily="34" charset="0"/>
                          <a:cs typeface="Calibri" panose="020F0502020204030204" pitchFamily="34" charset="0"/>
                        </a:rPr>
                        <a:t>Linear Regression</a:t>
                      </a:r>
                    </a:p>
                    <a:p>
                      <a:pPr algn="ctr"/>
                      <a:r>
                        <a:rPr lang="en-US" sz="1600" dirty="0">
                          <a:latin typeface="Calibri" panose="020F0502020204030204" pitchFamily="34" charset="0"/>
                          <a:cs typeface="Calibri" panose="020F0502020204030204" pitchFamily="34" charset="0"/>
                        </a:rPr>
                        <a:t>(Baseline)</a:t>
                      </a:r>
                    </a:p>
                  </a:txBody>
                  <a:tcPr anchor="ctr"/>
                </a:tc>
                <a:tc>
                  <a:txBody>
                    <a:bodyPr/>
                    <a:lstStyle/>
                    <a:p>
                      <a:pPr algn="ctr"/>
                      <a:r>
                        <a:rPr lang="en-US" sz="1600" dirty="0">
                          <a:latin typeface="Calibri" panose="020F0502020204030204" pitchFamily="34" charset="0"/>
                          <a:cs typeface="Calibri" panose="020F0502020204030204" pitchFamily="34" charset="0"/>
                        </a:rPr>
                        <a:t>Random Forest</a:t>
                      </a:r>
                    </a:p>
                  </a:txBody>
                  <a:tcPr anchor="ctr"/>
                </a:tc>
                <a:tc>
                  <a:txBody>
                    <a:bodyPr/>
                    <a:lstStyle/>
                    <a:p>
                      <a:pPr algn="ctr"/>
                      <a:r>
                        <a:rPr lang="en-US" sz="1600" dirty="0">
                          <a:latin typeface="Calibri" panose="020F0502020204030204" pitchFamily="34" charset="0"/>
                          <a:cs typeface="Calibri" panose="020F0502020204030204" pitchFamily="34" charset="0"/>
                        </a:rPr>
                        <a:t>Gradient Boost</a:t>
                      </a:r>
                    </a:p>
                  </a:txBody>
                  <a:tcPr anchor="ctr"/>
                </a:tc>
                <a:tc>
                  <a:txBody>
                    <a:bodyPr/>
                    <a:lstStyle/>
                    <a:p>
                      <a:pPr algn="ctr"/>
                      <a:r>
                        <a:rPr lang="en-US" sz="1600" dirty="0" err="1">
                          <a:latin typeface="Calibri" panose="020F0502020204030204" pitchFamily="34" charset="0"/>
                          <a:cs typeface="Calibri" panose="020F0502020204030204" pitchFamily="34" charset="0"/>
                        </a:rPr>
                        <a:t>XGBoost</a:t>
                      </a:r>
                      <a:endParaRPr lang="en-US" sz="1600" dirty="0">
                        <a:latin typeface="Calibri" panose="020F0502020204030204" pitchFamily="34" charset="0"/>
                        <a:cs typeface="Calibri" panose="020F0502020204030204" pitchFamily="34" charset="0"/>
                      </a:endParaRPr>
                    </a:p>
                  </a:txBody>
                  <a:tcPr anchor="ctr"/>
                </a:tc>
                <a:tc>
                  <a:txBody>
                    <a:bodyPr/>
                    <a:lstStyle/>
                    <a:p>
                      <a:pPr algn="ctr"/>
                      <a:r>
                        <a:rPr lang="en-US" sz="1600" dirty="0">
                          <a:latin typeface="Calibri" panose="020F0502020204030204" pitchFamily="34" charset="0"/>
                          <a:cs typeface="Calibri" panose="020F0502020204030204" pitchFamily="34" charset="0"/>
                        </a:rPr>
                        <a:t>Neural Networks</a:t>
                      </a:r>
                    </a:p>
                  </a:txBody>
                  <a:tcPr anchor="ctr"/>
                </a:tc>
                <a:extLst>
                  <a:ext uri="{0D108BD9-81ED-4DB2-BD59-A6C34878D82A}">
                    <a16:rowId xmlns:a16="http://schemas.microsoft.com/office/drawing/2014/main" val="2108675315"/>
                  </a:ext>
                </a:extLst>
              </a:tr>
              <a:tr h="890802">
                <a:tc>
                  <a:txBody>
                    <a:bodyPr/>
                    <a:lstStyle/>
                    <a:p>
                      <a:pPr algn="ctr"/>
                      <a:r>
                        <a:rPr lang="en-US" sz="1600" b="1" dirty="0">
                          <a:latin typeface="Calibri" panose="020F0502020204030204" pitchFamily="34" charset="0"/>
                          <a:cs typeface="Calibri" panose="020F0502020204030204" pitchFamily="34" charset="0"/>
                        </a:rPr>
                        <a:t>Train RMSE</a:t>
                      </a:r>
                    </a:p>
                  </a:txBody>
                  <a:tcPr anchor="ctr"/>
                </a:tc>
                <a:tc>
                  <a:txBody>
                    <a:bodyPr/>
                    <a:lstStyle/>
                    <a:p>
                      <a:pPr algn="ctr"/>
                      <a:r>
                        <a:rPr lang="en-US" sz="1600" dirty="0">
                          <a:latin typeface="Calibri" panose="020F0502020204030204" pitchFamily="34" charset="0"/>
                          <a:cs typeface="Calibri" panose="020F0502020204030204" pitchFamily="34" charset="0"/>
                        </a:rPr>
                        <a:t>2.504</a:t>
                      </a:r>
                    </a:p>
                  </a:txBody>
                  <a:tcPr anchor="ctr"/>
                </a:tc>
                <a:tc>
                  <a:txBody>
                    <a:bodyPr/>
                    <a:lstStyle/>
                    <a:p>
                      <a:pPr algn="ctr"/>
                      <a:r>
                        <a:rPr lang="en-US" sz="1600" dirty="0">
                          <a:latin typeface="Calibri" panose="020F0502020204030204" pitchFamily="34" charset="0"/>
                          <a:cs typeface="Calibri" panose="020F0502020204030204" pitchFamily="34" charset="0"/>
                        </a:rPr>
                        <a:t>1.524</a:t>
                      </a:r>
                    </a:p>
                  </a:txBody>
                  <a:tcPr anchor="ctr"/>
                </a:tc>
                <a:tc>
                  <a:txBody>
                    <a:bodyPr/>
                    <a:lstStyle/>
                    <a:p>
                      <a:pPr algn="ctr"/>
                      <a:r>
                        <a:rPr lang="en-US" sz="1600" dirty="0">
                          <a:latin typeface="Calibri" panose="020F0502020204030204" pitchFamily="34" charset="0"/>
                          <a:cs typeface="Calibri" panose="020F0502020204030204" pitchFamily="34" charset="0"/>
                        </a:rPr>
                        <a:t>1.818</a:t>
                      </a:r>
                    </a:p>
                  </a:txBody>
                  <a:tcPr anchor="ctr"/>
                </a:tc>
                <a:tc>
                  <a:txBody>
                    <a:bodyPr/>
                    <a:lstStyle/>
                    <a:p>
                      <a:pPr algn="ctr"/>
                      <a:r>
                        <a:rPr lang="en-US" sz="1600" dirty="0">
                          <a:latin typeface="Calibri" panose="020F0502020204030204" pitchFamily="34" charset="0"/>
                          <a:cs typeface="Calibri" panose="020F0502020204030204" pitchFamily="34" charset="0"/>
                        </a:rPr>
                        <a:t>1.197</a:t>
                      </a:r>
                    </a:p>
                  </a:txBody>
                  <a:tcPr anchor="ctr"/>
                </a:tc>
                <a:tc>
                  <a:txBody>
                    <a:bodyPr/>
                    <a:lstStyle/>
                    <a:p>
                      <a:pPr algn="ctr"/>
                      <a:r>
                        <a:rPr lang="en-US" sz="1600" dirty="0">
                          <a:latin typeface="Calibri" panose="020F0502020204030204" pitchFamily="34" charset="0"/>
                          <a:cs typeface="Calibri" panose="020F0502020204030204" pitchFamily="34" charset="0"/>
                        </a:rPr>
                        <a:t>1.656</a:t>
                      </a:r>
                    </a:p>
                  </a:txBody>
                  <a:tcPr anchor="ctr"/>
                </a:tc>
                <a:extLst>
                  <a:ext uri="{0D108BD9-81ED-4DB2-BD59-A6C34878D82A}">
                    <a16:rowId xmlns:a16="http://schemas.microsoft.com/office/drawing/2014/main" val="2309822030"/>
                  </a:ext>
                </a:extLst>
              </a:tr>
              <a:tr h="756654">
                <a:tc>
                  <a:txBody>
                    <a:bodyPr/>
                    <a:lstStyle/>
                    <a:p>
                      <a:pPr algn="ctr"/>
                      <a:r>
                        <a:rPr lang="en-US" sz="1600" b="1" dirty="0">
                          <a:latin typeface="Calibri" panose="020F0502020204030204" pitchFamily="34" charset="0"/>
                          <a:cs typeface="Calibri" panose="020F0502020204030204" pitchFamily="34" charset="0"/>
                        </a:rPr>
                        <a:t>Test RMSE</a:t>
                      </a:r>
                    </a:p>
                  </a:txBody>
                  <a:tcPr anchor="ctr"/>
                </a:tc>
                <a:tc>
                  <a:txBody>
                    <a:bodyPr/>
                    <a:lstStyle/>
                    <a:p>
                      <a:pPr algn="ctr"/>
                      <a:r>
                        <a:rPr lang="en-US" sz="1600" dirty="0">
                          <a:latin typeface="Calibri" panose="020F0502020204030204" pitchFamily="34" charset="0"/>
                          <a:cs typeface="Calibri" panose="020F0502020204030204" pitchFamily="34" charset="0"/>
                        </a:rPr>
                        <a:t>2.465</a:t>
                      </a:r>
                    </a:p>
                  </a:txBody>
                  <a:tcPr anchor="ctr"/>
                </a:tc>
                <a:tc>
                  <a:txBody>
                    <a:bodyPr/>
                    <a:lstStyle/>
                    <a:p>
                      <a:pPr algn="ctr"/>
                      <a:r>
                        <a:rPr lang="en-US" sz="1600" dirty="0">
                          <a:latin typeface="Calibri" panose="020F0502020204030204" pitchFamily="34" charset="0"/>
                          <a:cs typeface="Calibri" panose="020F0502020204030204" pitchFamily="34" charset="0"/>
                        </a:rPr>
                        <a:t>1.514</a:t>
                      </a:r>
                    </a:p>
                  </a:txBody>
                  <a:tcPr anchor="ctr"/>
                </a:tc>
                <a:tc>
                  <a:txBody>
                    <a:bodyPr/>
                    <a:lstStyle/>
                    <a:p>
                      <a:pPr algn="ctr"/>
                      <a:r>
                        <a:rPr lang="en-US" sz="1600" dirty="0">
                          <a:latin typeface="Calibri" panose="020F0502020204030204" pitchFamily="34" charset="0"/>
                          <a:cs typeface="Calibri" panose="020F0502020204030204" pitchFamily="34" charset="0"/>
                        </a:rPr>
                        <a:t>1.773</a:t>
                      </a:r>
                    </a:p>
                  </a:txBody>
                  <a:tcPr anchor="ctr"/>
                </a:tc>
                <a:tc>
                  <a:txBody>
                    <a:bodyPr/>
                    <a:lstStyle/>
                    <a:p>
                      <a:pPr algn="ctr"/>
                      <a:r>
                        <a:rPr lang="en-US" sz="1600" dirty="0">
                          <a:latin typeface="Calibri" panose="020F0502020204030204" pitchFamily="34" charset="0"/>
                          <a:cs typeface="Calibri" panose="020F0502020204030204" pitchFamily="34" charset="0"/>
                        </a:rPr>
                        <a:t>1.205</a:t>
                      </a:r>
                    </a:p>
                  </a:txBody>
                  <a:tcPr anchor="ctr"/>
                </a:tc>
                <a:tc>
                  <a:txBody>
                    <a:bodyPr/>
                    <a:lstStyle/>
                    <a:p>
                      <a:pPr algn="ctr"/>
                      <a:r>
                        <a:rPr lang="en-US" sz="1600" dirty="0">
                          <a:latin typeface="Calibri" panose="020F0502020204030204" pitchFamily="34" charset="0"/>
                          <a:cs typeface="Calibri" panose="020F0502020204030204" pitchFamily="34" charset="0"/>
                        </a:rPr>
                        <a:t>1.722</a:t>
                      </a:r>
                    </a:p>
                  </a:txBody>
                  <a:tcPr anchor="ctr"/>
                </a:tc>
                <a:extLst>
                  <a:ext uri="{0D108BD9-81ED-4DB2-BD59-A6C34878D82A}">
                    <a16:rowId xmlns:a16="http://schemas.microsoft.com/office/drawing/2014/main" val="1724462619"/>
                  </a:ext>
                </a:extLst>
              </a:tr>
            </a:tbl>
          </a:graphicData>
        </a:graphic>
      </p:graphicFrame>
      <p:sp>
        <p:nvSpPr>
          <p:cNvPr id="8" name="Rectangle 7">
            <a:extLst>
              <a:ext uri="{FF2B5EF4-FFF2-40B4-BE49-F238E27FC236}">
                <a16:creationId xmlns:a16="http://schemas.microsoft.com/office/drawing/2014/main" id="{B0FD03E7-D1CB-584A-8560-670EAED18B52}"/>
              </a:ext>
            </a:extLst>
          </p:cNvPr>
          <p:cNvSpPr/>
          <p:nvPr/>
        </p:nvSpPr>
        <p:spPr>
          <a:xfrm>
            <a:off x="598850" y="4392840"/>
            <a:ext cx="6862931"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https://github.com/zach96guan/15-688_PDS_Project/blob/master/model.ipynb</a:t>
            </a:r>
            <a:endParaRPr lang="en-US"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2174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3431968"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Summary</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C5C9A1F9-3A10-854F-8713-BEF8E339E8AF}"/>
              </a:ext>
            </a:extLst>
          </p:cNvPr>
          <p:cNvSpPr/>
          <p:nvPr/>
        </p:nvSpPr>
        <p:spPr>
          <a:xfrm>
            <a:off x="648137" y="1171367"/>
            <a:ext cx="7847726" cy="2800767"/>
          </a:xfrm>
          <a:prstGeom prst="rect">
            <a:avLst/>
          </a:prstGeom>
        </p:spPr>
        <p:txBody>
          <a:bodyPr wrap="square" anchor="ctr">
            <a:spAutoFit/>
          </a:bodyPr>
          <a:lstStyle/>
          <a:p>
            <a:pPr marL="285750" indent="-285750" algn="just">
              <a:buFont typeface="Wingdings" pitchFamily="2" charset="2"/>
              <a:buChar char="q"/>
            </a:pPr>
            <a:r>
              <a:rPr lang="en-US" sz="1600" dirty="0">
                <a:latin typeface="Calibri" panose="020F0502020204030204" pitchFamily="34" charset="0"/>
                <a:cs typeface="Calibri" panose="020F0502020204030204" pitchFamily="34" charset="0"/>
              </a:rPr>
              <a:t>Linear regression model and its variations are taken as our baseline model. On both train and test set, they get higher RMSE scores. Compared with Linear Regression model, Random Forest model has around 15% lower RMSE improvement.</a:t>
            </a:r>
          </a:p>
          <a:p>
            <a:pPr algn="just"/>
            <a:endParaRPr lang="en-US" sz="1600" dirty="0">
              <a:latin typeface="Calibri" panose="020F0502020204030204" pitchFamily="34" charset="0"/>
              <a:cs typeface="Calibri" panose="020F0502020204030204" pitchFamily="34" charset="0"/>
            </a:endParaRPr>
          </a:p>
          <a:p>
            <a:pPr marL="285750" indent="-285750" algn="just">
              <a:buFont typeface="Wingdings" pitchFamily="2" charset="2"/>
              <a:buChar char="q"/>
            </a:pPr>
            <a:r>
              <a:rPr lang="en-US" sz="1600" b="1">
                <a:solidFill>
                  <a:srgbClr val="C00000"/>
                </a:solidFill>
                <a:latin typeface="Calibri" panose="020F0502020204030204" pitchFamily="34" charset="0"/>
                <a:cs typeface="Calibri" panose="020F0502020204030204" pitchFamily="34" charset="0"/>
              </a:rPr>
              <a:t>XGBoost</a:t>
            </a:r>
            <a:r>
              <a:rPr lang="en-US" sz="1600" b="1" dirty="0">
                <a:latin typeface="Calibri" panose="020F0502020204030204" pitchFamily="34" charset="0"/>
                <a:cs typeface="Calibri" panose="020F0502020204030204" pitchFamily="34" charset="0"/>
              </a:rPr>
              <a:t> </a:t>
            </a:r>
            <a:r>
              <a:rPr lang="en-US" sz="1600" b="1" dirty="0">
                <a:solidFill>
                  <a:srgbClr val="C00000"/>
                </a:solidFill>
                <a:latin typeface="Calibri" panose="020F0502020204030204" pitchFamily="34" charset="0"/>
                <a:cs typeface="Calibri" panose="020F0502020204030204" pitchFamily="34" charset="0"/>
              </a:rPr>
              <a:t>model</a:t>
            </a:r>
            <a:r>
              <a:rPr lang="en-US" sz="1600" b="1"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achieves lowest RMSE score on train and test set. It is an optimized distributed Gradient Boosting method which leads to both greater metrics performance and less time cost.</a:t>
            </a:r>
          </a:p>
          <a:p>
            <a:pPr marL="285750" indent="-285750" algn="just">
              <a:buFont typeface="Wingdings" pitchFamily="2" charset="2"/>
              <a:buChar char="q"/>
            </a:pPr>
            <a:endParaRPr lang="en-US" sz="1600" dirty="0">
              <a:latin typeface="Calibri" panose="020F0502020204030204" pitchFamily="34" charset="0"/>
              <a:cs typeface="Calibri" panose="020F0502020204030204" pitchFamily="34" charset="0"/>
            </a:endParaRPr>
          </a:p>
          <a:p>
            <a:pPr marL="285750" indent="-285750" algn="just">
              <a:buFont typeface="Wingdings" pitchFamily="2" charset="2"/>
              <a:buChar char="q"/>
            </a:pPr>
            <a:r>
              <a:rPr lang="en-US" sz="1600" dirty="0">
                <a:latin typeface="Calibri" panose="020F0502020204030204" pitchFamily="34" charset="0"/>
                <a:cs typeface="Calibri" panose="020F0502020204030204" pitchFamily="34" charset="0"/>
              </a:rPr>
              <a:t>During the whole project, we experience the full data science development cycle. For future work, we will go deeper with the algorithm in each model and try to apply them in different aspects.</a:t>
            </a:r>
          </a:p>
        </p:txBody>
      </p:sp>
    </p:spTree>
    <p:extLst>
      <p:ext uri="{BB962C8B-B14F-4D97-AF65-F5344CB8AC3E}">
        <p14:creationId xmlns:p14="http://schemas.microsoft.com/office/powerpoint/2010/main" val="3820890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3431968"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dirty="0">
                <a:solidFill>
                  <a:srgbClr val="980000"/>
                </a:solidFill>
                <a:latin typeface="Calibri"/>
                <a:ea typeface="Calibri"/>
                <a:cs typeface="Calibri"/>
                <a:sym typeface="Calibri"/>
              </a:rPr>
              <a:t>Reference</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ED99E39-E88D-9B48-B1E1-887F096856C1}"/>
              </a:ext>
            </a:extLst>
          </p:cNvPr>
          <p:cNvSpPr txBox="1"/>
          <p:nvPr/>
        </p:nvSpPr>
        <p:spPr>
          <a:xfrm>
            <a:off x="432595" y="1410694"/>
            <a:ext cx="8175865" cy="2322111"/>
          </a:xfrm>
          <a:prstGeom prst="rect">
            <a:avLst/>
          </a:prstGeom>
          <a:noFill/>
        </p:spPr>
        <p:txBody>
          <a:bodyPr wrap="square" rtlCol="0">
            <a:spAutoFit/>
          </a:bodyPr>
          <a:lstStyle/>
          <a:p>
            <a:pPr marL="342900" indent="-342900">
              <a:lnSpc>
                <a:spcPct val="114000"/>
              </a:lnSpc>
              <a:buFont typeface="+mj-lt"/>
              <a:buAutoNum type="arabicPeriod"/>
            </a:pPr>
            <a:r>
              <a:rPr lang="en-US" sz="1600" u="sng"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https://www.kaggle.com/c/nyc-taxi-trip-duration</a:t>
            </a:r>
            <a:endParaRPr lang="en-US" sz="1600" u="sng" dirty="0">
              <a:solidFill>
                <a:schemeClr val="bg2"/>
              </a:solidFill>
              <a:latin typeface="Calibri" panose="020F0502020204030204" pitchFamily="34" charset="0"/>
              <a:cs typeface="Calibri" panose="020F0502020204030204" pitchFamily="34" charset="0"/>
            </a:endParaRPr>
          </a:p>
          <a:p>
            <a:pPr marL="342900" indent="-342900">
              <a:lnSpc>
                <a:spcPct val="114000"/>
              </a:lnSpc>
              <a:buFont typeface="+mj-lt"/>
              <a:buAutoNum type="arabicPeriod"/>
            </a:pPr>
            <a:r>
              <a:rPr lang="en-US" sz="1600" u="sng" dirty="0">
                <a:solidFill>
                  <a:schemeClr val="bg2"/>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https://data.cityofnewyork.us/Transportation/2019-Yellow-Taxi-Trip-Data/2upf-qytp</a:t>
            </a:r>
            <a:endParaRPr lang="en-US" sz="1600" u="sng" dirty="0">
              <a:solidFill>
                <a:schemeClr val="bg2"/>
              </a:solidFill>
              <a:latin typeface="Calibri" panose="020F0502020204030204" pitchFamily="34" charset="0"/>
              <a:cs typeface="Calibri" panose="020F0502020204030204" pitchFamily="34" charset="0"/>
            </a:endParaRPr>
          </a:p>
          <a:p>
            <a:pPr marL="342900" indent="-342900">
              <a:lnSpc>
                <a:spcPct val="114000"/>
              </a:lnSpc>
              <a:buFont typeface="+mj-lt"/>
              <a:buAutoNum type="arabicPeriod"/>
            </a:pPr>
            <a:r>
              <a:rPr lang="en-US" sz="1600" dirty="0">
                <a:solidFill>
                  <a:schemeClr val="bg2"/>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https://dev.socrata.com/</a:t>
            </a:r>
            <a:endParaRPr lang="en-US" sz="1600" dirty="0">
              <a:solidFill>
                <a:schemeClr val="bg2"/>
              </a:solidFill>
              <a:latin typeface="Calibri" panose="020F0502020204030204" pitchFamily="34" charset="0"/>
              <a:cs typeface="Calibri" panose="020F0502020204030204" pitchFamily="34" charset="0"/>
            </a:endParaRPr>
          </a:p>
          <a:p>
            <a:pPr marL="342900" indent="-342900">
              <a:lnSpc>
                <a:spcPct val="114000"/>
              </a:lnSpc>
              <a:buFont typeface="+mj-lt"/>
              <a:buAutoNum type="arabicPeriod"/>
            </a:pPr>
            <a:r>
              <a:rPr lang="en-US" sz="1600" dirty="0">
                <a:solidFill>
                  <a:schemeClr val="bg2"/>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http://cs229.stanford.edu/proj2016/report/AntoniadesFadaviFobaAmonJuniorNewYorkCityCabPricing-report.pdf</a:t>
            </a:r>
            <a:endParaRPr lang="en-US" sz="1600" dirty="0">
              <a:solidFill>
                <a:schemeClr val="bg2"/>
              </a:solidFill>
              <a:latin typeface="Calibri" panose="020F0502020204030204" pitchFamily="34" charset="0"/>
              <a:cs typeface="Calibri" panose="020F0502020204030204" pitchFamily="34" charset="0"/>
            </a:endParaRPr>
          </a:p>
          <a:p>
            <a:pPr marL="342900" indent="-342900">
              <a:lnSpc>
                <a:spcPct val="114000"/>
              </a:lnSpc>
              <a:buFont typeface="+mj-lt"/>
              <a:buAutoNum type="arabicPeriod"/>
            </a:pPr>
            <a:r>
              <a:rPr lang="en-US" sz="1600" u="sng" dirty="0">
                <a:solidFill>
                  <a:schemeClr val="bg2"/>
                </a:solidFill>
                <a:latin typeface="Calibri" panose="020F0502020204030204" pitchFamily="34" charset="0"/>
                <a:cs typeface="Calibri" panose="020F0502020204030204" pitchFamily="34" charset="0"/>
              </a:rPr>
              <a:t>https://</a:t>
            </a:r>
            <a:r>
              <a:rPr lang="en-US" sz="1600" u="sng" dirty="0" err="1">
                <a:solidFill>
                  <a:schemeClr val="bg2"/>
                </a:solidFill>
                <a:latin typeface="Calibri" panose="020F0502020204030204" pitchFamily="34" charset="0"/>
                <a:cs typeface="Calibri" panose="020F0502020204030204" pitchFamily="34" charset="0"/>
              </a:rPr>
              <a:t>scikit-learn.org</a:t>
            </a:r>
            <a:r>
              <a:rPr lang="en-US" sz="1600" u="sng" dirty="0">
                <a:solidFill>
                  <a:schemeClr val="bg2"/>
                </a:solidFill>
                <a:latin typeface="Calibri" panose="020F0502020204030204" pitchFamily="34" charset="0"/>
                <a:cs typeface="Calibri" panose="020F0502020204030204" pitchFamily="34" charset="0"/>
              </a:rPr>
              <a:t>/stable/modules/generated/</a:t>
            </a:r>
            <a:r>
              <a:rPr lang="en-US" sz="1600" u="sng" dirty="0" err="1">
                <a:solidFill>
                  <a:schemeClr val="bg2"/>
                </a:solidFill>
                <a:latin typeface="Calibri" panose="020F0502020204030204" pitchFamily="34" charset="0"/>
                <a:cs typeface="Calibri" panose="020F0502020204030204" pitchFamily="34" charset="0"/>
              </a:rPr>
              <a:t>sklearn.tree.export_graphviz.html</a:t>
            </a:r>
            <a:r>
              <a:rPr lang="en-US" sz="1600" u="sng" dirty="0">
                <a:solidFill>
                  <a:schemeClr val="bg2"/>
                </a:solidFill>
                <a:latin typeface="Calibri" panose="020F0502020204030204" pitchFamily="34" charset="0"/>
                <a:cs typeface="Calibri" panose="020F0502020204030204" pitchFamily="34" charset="0"/>
              </a:rPr>
              <a:t> </a:t>
            </a:r>
          </a:p>
          <a:p>
            <a:pPr marL="342900" indent="-342900">
              <a:lnSpc>
                <a:spcPct val="114000"/>
              </a:lnSpc>
              <a:buFont typeface="+mj-lt"/>
              <a:buAutoNum type="arabicPeriod"/>
            </a:pPr>
            <a:r>
              <a:rPr lang="en-US" sz="1600" u="sng" dirty="0">
                <a:solidFill>
                  <a:schemeClr val="bg2"/>
                </a:solidFill>
                <a:latin typeface="Calibri" panose="020F0502020204030204" pitchFamily="34" charset="0"/>
                <a:cs typeface="Calibri" panose="020F0502020204030204" pitchFamily="34" charset="0"/>
              </a:rPr>
              <a:t>https://</a:t>
            </a:r>
            <a:r>
              <a:rPr lang="en-US" sz="1600" u="sng" dirty="0" err="1">
                <a:solidFill>
                  <a:schemeClr val="bg2"/>
                </a:solidFill>
                <a:latin typeface="Calibri" panose="020F0502020204030204" pitchFamily="34" charset="0"/>
                <a:cs typeface="Calibri" panose="020F0502020204030204" pitchFamily="34" charset="0"/>
              </a:rPr>
              <a:t>scikit-learn.org</a:t>
            </a:r>
            <a:r>
              <a:rPr lang="en-US" sz="1600" u="sng" dirty="0">
                <a:solidFill>
                  <a:schemeClr val="bg2"/>
                </a:solidFill>
                <a:latin typeface="Calibri" panose="020F0502020204030204" pitchFamily="34" charset="0"/>
                <a:cs typeface="Calibri" panose="020F0502020204030204" pitchFamily="34" charset="0"/>
              </a:rPr>
              <a:t>/stable/</a:t>
            </a:r>
            <a:r>
              <a:rPr lang="en-US" sz="1600" u="sng" dirty="0" err="1">
                <a:solidFill>
                  <a:schemeClr val="bg2"/>
                </a:solidFill>
                <a:latin typeface="Calibri" panose="020F0502020204030204" pitchFamily="34" charset="0"/>
                <a:cs typeface="Calibri" panose="020F0502020204030204" pitchFamily="34" charset="0"/>
              </a:rPr>
              <a:t>auto_examples</a:t>
            </a:r>
            <a:r>
              <a:rPr lang="en-US" sz="1600" u="sng" dirty="0">
                <a:solidFill>
                  <a:schemeClr val="bg2"/>
                </a:solidFill>
                <a:latin typeface="Calibri" panose="020F0502020204030204" pitchFamily="34" charset="0"/>
                <a:cs typeface="Calibri" panose="020F0502020204030204" pitchFamily="34" charset="0"/>
              </a:rPr>
              <a:t>/ensemble/</a:t>
            </a:r>
            <a:r>
              <a:rPr lang="en-US" sz="1600" u="sng" dirty="0" err="1">
                <a:solidFill>
                  <a:schemeClr val="bg2"/>
                </a:solidFill>
                <a:latin typeface="Calibri" panose="020F0502020204030204" pitchFamily="34" charset="0"/>
                <a:cs typeface="Calibri" panose="020F0502020204030204" pitchFamily="34" charset="0"/>
              </a:rPr>
              <a:t>plot_forest_importances.html</a:t>
            </a:r>
            <a:endParaRPr lang="en-US" sz="1600" u="sng" dirty="0">
              <a:solidFill>
                <a:schemeClr val="bg2"/>
              </a:solidFill>
              <a:latin typeface="Calibri" panose="020F0502020204030204" pitchFamily="34" charset="0"/>
              <a:cs typeface="Calibri" panose="020F0502020204030204" pitchFamily="34" charset="0"/>
            </a:endParaRPr>
          </a:p>
          <a:p>
            <a:pPr marL="342900" indent="-342900">
              <a:lnSpc>
                <a:spcPct val="114000"/>
              </a:lnSpc>
              <a:buFont typeface="+mj-lt"/>
              <a:buAutoNum type="arabicPeriod"/>
            </a:pPr>
            <a:r>
              <a:rPr lang="en-US" sz="1600" u="sng" dirty="0">
                <a:solidFill>
                  <a:schemeClr val="bg2"/>
                </a:solidFill>
                <a:latin typeface="Calibri" panose="020F0502020204030204" pitchFamily="34" charset="0"/>
                <a:cs typeface="Calibri" panose="020F0502020204030204" pitchFamily="34" charset="0"/>
              </a:rPr>
              <a:t>https://</a:t>
            </a:r>
            <a:r>
              <a:rPr lang="en-US" sz="1600" u="sng" dirty="0" err="1">
                <a:solidFill>
                  <a:schemeClr val="bg2"/>
                </a:solidFill>
                <a:latin typeface="Calibri" panose="020F0502020204030204" pitchFamily="34" charset="0"/>
                <a:cs typeface="Calibri" panose="020F0502020204030204" pitchFamily="34" charset="0"/>
              </a:rPr>
              <a:t>keras.io</a:t>
            </a:r>
            <a:r>
              <a:rPr lang="en-US" sz="1600" u="sng" dirty="0">
                <a:solidFill>
                  <a:schemeClr val="bg2"/>
                </a:solidFill>
                <a:latin typeface="Calibri" panose="020F0502020204030204" pitchFamily="34" charset="0"/>
                <a:cs typeface="Calibri" panose="020F0502020204030204" pitchFamily="34" charset="0"/>
              </a:rPr>
              <a:t>/getting-started/sequential-model-guide/</a:t>
            </a:r>
          </a:p>
        </p:txBody>
      </p:sp>
    </p:spTree>
    <p:extLst>
      <p:ext uri="{BB962C8B-B14F-4D97-AF65-F5344CB8AC3E}">
        <p14:creationId xmlns:p14="http://schemas.microsoft.com/office/powerpoint/2010/main" val="406600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1" y="394050"/>
            <a:ext cx="2375064"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dirty="0">
                <a:solidFill>
                  <a:srgbClr val="980000"/>
                </a:solidFill>
                <a:latin typeface="Calibri"/>
                <a:ea typeface="Calibri"/>
                <a:cs typeface="Calibri"/>
                <a:sym typeface="Calibri"/>
              </a:rPr>
              <a:t>Motivation</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3390A31-B906-D043-98E1-F5DF6AF0E73A}"/>
              </a:ext>
            </a:extLst>
          </p:cNvPr>
          <p:cNvPicPr>
            <a:picLocks noChangeAspect="1"/>
          </p:cNvPicPr>
          <p:nvPr/>
        </p:nvPicPr>
        <p:blipFill>
          <a:blip r:embed="rId3"/>
          <a:stretch>
            <a:fillRect/>
          </a:stretch>
        </p:blipFill>
        <p:spPr>
          <a:xfrm>
            <a:off x="5055522" y="1549767"/>
            <a:ext cx="3571278" cy="2103502"/>
          </a:xfrm>
          <a:prstGeom prst="rect">
            <a:avLst/>
          </a:prstGeom>
        </p:spPr>
      </p:pic>
      <p:sp>
        <p:nvSpPr>
          <p:cNvPr id="4" name="TextBox 3">
            <a:extLst>
              <a:ext uri="{FF2B5EF4-FFF2-40B4-BE49-F238E27FC236}">
                <a16:creationId xmlns:a16="http://schemas.microsoft.com/office/drawing/2014/main" id="{57D53682-F604-E540-B5C4-2B48F60B6F47}"/>
              </a:ext>
            </a:extLst>
          </p:cNvPr>
          <p:cNvSpPr txBox="1"/>
          <p:nvPr/>
        </p:nvSpPr>
        <p:spPr>
          <a:xfrm>
            <a:off x="432596" y="1441553"/>
            <a:ext cx="4622926" cy="2319930"/>
          </a:xfrm>
          <a:prstGeom prst="rect">
            <a:avLst/>
          </a:prstGeom>
          <a:noFill/>
        </p:spPr>
        <p:txBody>
          <a:bodyPr wrap="square" rtlCol="0">
            <a:spAutoFit/>
          </a:bodyPr>
          <a:lstStyle/>
          <a:p>
            <a:pPr marL="285750" indent="-285750">
              <a:lnSpc>
                <a:spcPct val="114000"/>
              </a:lnSpc>
              <a:buFont typeface="Wingdings" pitchFamily="2" charset="2"/>
              <a:buChar char="v"/>
            </a:pPr>
            <a:r>
              <a:rPr lang="en-US" sz="1800" dirty="0">
                <a:latin typeface="Calibri" panose="020F0502020204030204" pitchFamily="34" charset="0"/>
                <a:cs typeface="Calibri" panose="020F0502020204030204" pitchFamily="34" charset="0"/>
              </a:rPr>
              <a:t>Idea from experience with analysis and visualization on Pittsburgh Port Authority’s time series data in hw2</a:t>
            </a:r>
          </a:p>
          <a:p>
            <a:pPr marL="285750" indent="-285750">
              <a:lnSpc>
                <a:spcPct val="114000"/>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lnSpc>
                <a:spcPct val="114000"/>
              </a:lnSpc>
              <a:buFont typeface="Wingdings" pitchFamily="2" charset="2"/>
              <a:buChar char="v"/>
            </a:pPr>
            <a:r>
              <a:rPr lang="en-US" sz="1800" dirty="0">
                <a:latin typeface="Calibri" panose="020F0502020204030204" pitchFamily="34" charset="0"/>
                <a:cs typeface="Calibri" panose="020F0502020204030204" pitchFamily="34" charset="0"/>
              </a:rPr>
              <a:t>Inspired by Kaggle competition about prediction duration and total fare of NYC taxi given published dataset</a:t>
            </a:r>
          </a:p>
        </p:txBody>
      </p:sp>
    </p:spTree>
    <p:extLst>
      <p:ext uri="{BB962C8B-B14F-4D97-AF65-F5344CB8AC3E}">
        <p14:creationId xmlns:p14="http://schemas.microsoft.com/office/powerpoint/2010/main" val="204880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1" y="394050"/>
            <a:ext cx="2375064"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dirty="0">
                <a:solidFill>
                  <a:srgbClr val="980000"/>
                </a:solidFill>
                <a:latin typeface="Calibri" panose="020F0502020204030204" pitchFamily="34" charset="0"/>
                <a:ea typeface="Calibri"/>
                <a:cs typeface="Calibri" panose="020F0502020204030204" pitchFamily="34" charset="0"/>
                <a:sym typeface="Calibri"/>
              </a:rPr>
              <a:t>Workflow</a:t>
            </a:r>
            <a:endParaRPr sz="3200" b="1" dirty="0">
              <a:solidFill>
                <a:srgbClr val="980000"/>
              </a:solidFill>
              <a:latin typeface="Calibri" panose="020F0502020204030204" pitchFamily="34" charset="0"/>
              <a:ea typeface="Calibri"/>
              <a:cs typeface="Calibri" panose="020F0502020204030204" pitchFamily="34" charset="0"/>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0C77304-742A-5440-880D-EEA5EEB665EE}"/>
              </a:ext>
            </a:extLst>
          </p:cNvPr>
          <p:cNvPicPr>
            <a:picLocks noChangeAspect="1"/>
          </p:cNvPicPr>
          <p:nvPr/>
        </p:nvPicPr>
        <p:blipFill rotWithShape="1">
          <a:blip r:embed="rId3"/>
          <a:srcRect l="5492" t="21059" r="8888" b="28836"/>
          <a:stretch/>
        </p:blipFill>
        <p:spPr>
          <a:xfrm>
            <a:off x="328503" y="1632594"/>
            <a:ext cx="2438012" cy="422388"/>
          </a:xfrm>
          <a:prstGeom prst="rect">
            <a:avLst/>
          </a:prstGeom>
        </p:spPr>
      </p:pic>
      <p:cxnSp>
        <p:nvCxnSpPr>
          <p:cNvPr id="10" name="Straight Arrow Connector 9">
            <a:extLst>
              <a:ext uri="{FF2B5EF4-FFF2-40B4-BE49-F238E27FC236}">
                <a16:creationId xmlns:a16="http://schemas.microsoft.com/office/drawing/2014/main" id="{7E06F4E3-B4D3-B646-A56B-0C2BD1EC0E69}"/>
              </a:ext>
            </a:extLst>
          </p:cNvPr>
          <p:cNvCxnSpPr>
            <a:cxnSpLocks/>
          </p:cNvCxnSpPr>
          <p:nvPr/>
        </p:nvCxnSpPr>
        <p:spPr>
          <a:xfrm>
            <a:off x="1382953" y="2227284"/>
            <a:ext cx="0" cy="1165374"/>
          </a:xfrm>
          <a:prstGeom prst="straightConnector1">
            <a:avLst/>
          </a:prstGeom>
          <a:ln cap="flat">
            <a:headEnd type="none"/>
            <a:tailEnd type="stealth" w="lg" len="med"/>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BEDE552-3595-834B-8A49-B01360FA532C}"/>
              </a:ext>
            </a:extLst>
          </p:cNvPr>
          <p:cNvSpPr txBox="1"/>
          <p:nvPr/>
        </p:nvSpPr>
        <p:spPr>
          <a:xfrm>
            <a:off x="223632" y="2448946"/>
            <a:ext cx="1267397"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Web Scrape</a:t>
            </a:r>
          </a:p>
        </p:txBody>
      </p:sp>
      <p:sp>
        <p:nvSpPr>
          <p:cNvPr id="16" name="Rounded Rectangle 15">
            <a:extLst>
              <a:ext uri="{FF2B5EF4-FFF2-40B4-BE49-F238E27FC236}">
                <a16:creationId xmlns:a16="http://schemas.microsoft.com/office/drawing/2014/main" id="{C11D8362-23D9-C846-BD4F-B6A7A7A1C21C}"/>
              </a:ext>
            </a:extLst>
          </p:cNvPr>
          <p:cNvSpPr/>
          <p:nvPr/>
        </p:nvSpPr>
        <p:spPr>
          <a:xfrm>
            <a:off x="4623094" y="1009634"/>
            <a:ext cx="1211247" cy="659825"/>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Model 1</a:t>
            </a:r>
          </a:p>
        </p:txBody>
      </p:sp>
      <p:sp>
        <p:nvSpPr>
          <p:cNvPr id="26" name="Rounded Rectangle 25">
            <a:extLst>
              <a:ext uri="{FF2B5EF4-FFF2-40B4-BE49-F238E27FC236}">
                <a16:creationId xmlns:a16="http://schemas.microsoft.com/office/drawing/2014/main" id="{0FD9C3E2-7145-6C48-B3E3-642E97964F36}"/>
              </a:ext>
            </a:extLst>
          </p:cNvPr>
          <p:cNvSpPr/>
          <p:nvPr/>
        </p:nvSpPr>
        <p:spPr>
          <a:xfrm>
            <a:off x="4623094" y="2195299"/>
            <a:ext cx="1172614" cy="659825"/>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Model 2</a:t>
            </a:r>
          </a:p>
        </p:txBody>
      </p:sp>
      <p:sp>
        <p:nvSpPr>
          <p:cNvPr id="28" name="Rounded Rectangle 27">
            <a:extLst>
              <a:ext uri="{FF2B5EF4-FFF2-40B4-BE49-F238E27FC236}">
                <a16:creationId xmlns:a16="http://schemas.microsoft.com/office/drawing/2014/main" id="{9C9C0032-48FC-664B-A757-401BCFFC18A6}"/>
              </a:ext>
            </a:extLst>
          </p:cNvPr>
          <p:cNvSpPr/>
          <p:nvPr/>
        </p:nvSpPr>
        <p:spPr>
          <a:xfrm>
            <a:off x="4583333" y="3799486"/>
            <a:ext cx="1211247" cy="659825"/>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Model N</a:t>
            </a:r>
          </a:p>
        </p:txBody>
      </p:sp>
      <p:sp>
        <p:nvSpPr>
          <p:cNvPr id="18" name="TextBox 17">
            <a:extLst>
              <a:ext uri="{FF2B5EF4-FFF2-40B4-BE49-F238E27FC236}">
                <a16:creationId xmlns:a16="http://schemas.microsoft.com/office/drawing/2014/main" id="{7A42C1A3-909C-6F49-B7F7-D4586CA7ABC4}"/>
              </a:ext>
            </a:extLst>
          </p:cNvPr>
          <p:cNvSpPr txBox="1"/>
          <p:nvPr/>
        </p:nvSpPr>
        <p:spPr>
          <a:xfrm>
            <a:off x="5048530" y="3131048"/>
            <a:ext cx="785811"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a:t>
            </a:r>
          </a:p>
        </p:txBody>
      </p:sp>
      <p:sp>
        <p:nvSpPr>
          <p:cNvPr id="33" name="Magnetic Disk 32">
            <a:extLst>
              <a:ext uri="{FF2B5EF4-FFF2-40B4-BE49-F238E27FC236}">
                <a16:creationId xmlns:a16="http://schemas.microsoft.com/office/drawing/2014/main" id="{8594ABBD-0086-904A-96A0-907AE511319F}"/>
              </a:ext>
            </a:extLst>
          </p:cNvPr>
          <p:cNvSpPr/>
          <p:nvPr/>
        </p:nvSpPr>
        <p:spPr>
          <a:xfrm>
            <a:off x="961471" y="3589734"/>
            <a:ext cx="842963" cy="1079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ln w="22225">
                  <a:solidFill>
                    <a:schemeClr val="accent2"/>
                  </a:solidFill>
                  <a:prstDash val="solid"/>
                </a:ln>
                <a:solidFill>
                  <a:schemeClr val="accent2">
                    <a:lumMod val="40000"/>
                    <a:lumOff val="60000"/>
                  </a:schemeClr>
                </a:solidFill>
                <a:latin typeface="Calibri" panose="020F0502020204030204" pitchFamily="34" charset="0"/>
                <a:cs typeface="Calibri" panose="020F0502020204030204" pitchFamily="34" charset="0"/>
              </a:rPr>
              <a:t>Data</a:t>
            </a:r>
          </a:p>
        </p:txBody>
      </p:sp>
      <p:cxnSp>
        <p:nvCxnSpPr>
          <p:cNvPr id="40" name="Elbow Connector 39">
            <a:extLst>
              <a:ext uri="{FF2B5EF4-FFF2-40B4-BE49-F238E27FC236}">
                <a16:creationId xmlns:a16="http://schemas.microsoft.com/office/drawing/2014/main" id="{38C6FE1A-99C9-6C46-984C-E933A2DD95E7}"/>
              </a:ext>
            </a:extLst>
          </p:cNvPr>
          <p:cNvCxnSpPr>
            <a:cxnSpLocks/>
            <a:stCxn id="33" idx="4"/>
            <a:endCxn id="47" idx="2"/>
          </p:cNvCxnSpPr>
          <p:nvPr/>
        </p:nvCxnSpPr>
        <p:spPr>
          <a:xfrm flipV="1">
            <a:off x="1804434" y="3831424"/>
            <a:ext cx="1193242" cy="2979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3" name="Left Brace 42">
            <a:extLst>
              <a:ext uri="{FF2B5EF4-FFF2-40B4-BE49-F238E27FC236}">
                <a16:creationId xmlns:a16="http://schemas.microsoft.com/office/drawing/2014/main" id="{CF10D9C9-3DCA-CC4C-8D30-C1448532D0B7}"/>
              </a:ext>
            </a:extLst>
          </p:cNvPr>
          <p:cNvSpPr/>
          <p:nvPr/>
        </p:nvSpPr>
        <p:spPr>
          <a:xfrm>
            <a:off x="4182777" y="1312360"/>
            <a:ext cx="340959" cy="2817039"/>
          </a:xfrm>
          <a:prstGeom prst="leftBrace">
            <a:avLst>
              <a:gd name="adj1" fmla="val 94654"/>
              <a:gd name="adj2" fmla="val 3670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5EDB135F-ABD0-C34A-BE92-16727C14960B}"/>
              </a:ext>
            </a:extLst>
          </p:cNvPr>
          <p:cNvSpPr/>
          <p:nvPr/>
        </p:nvSpPr>
        <p:spPr>
          <a:xfrm>
            <a:off x="2337369" y="3438951"/>
            <a:ext cx="1320614" cy="392473"/>
          </a:xfrm>
          <a:prstGeom prst="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Cleaning</a:t>
            </a:r>
          </a:p>
        </p:txBody>
      </p:sp>
      <p:sp>
        <p:nvSpPr>
          <p:cNvPr id="49" name="Rectangle 48">
            <a:extLst>
              <a:ext uri="{FF2B5EF4-FFF2-40B4-BE49-F238E27FC236}">
                <a16:creationId xmlns:a16="http://schemas.microsoft.com/office/drawing/2014/main" id="{8B68DA3D-9A24-9340-A7A2-9AFAB711C5EB}"/>
              </a:ext>
            </a:extLst>
          </p:cNvPr>
          <p:cNvSpPr/>
          <p:nvPr/>
        </p:nvSpPr>
        <p:spPr>
          <a:xfrm>
            <a:off x="2323922" y="2651480"/>
            <a:ext cx="1376944" cy="489496"/>
          </a:xfrm>
          <a:prstGeom prst="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Feature Engineering</a:t>
            </a:r>
          </a:p>
        </p:txBody>
      </p:sp>
      <p:cxnSp>
        <p:nvCxnSpPr>
          <p:cNvPr id="56" name="Straight Arrow Connector 55">
            <a:extLst>
              <a:ext uri="{FF2B5EF4-FFF2-40B4-BE49-F238E27FC236}">
                <a16:creationId xmlns:a16="http://schemas.microsoft.com/office/drawing/2014/main" id="{6F09A802-5863-0747-91CF-EB21D7383840}"/>
              </a:ext>
            </a:extLst>
          </p:cNvPr>
          <p:cNvCxnSpPr>
            <a:cxnSpLocks/>
            <a:stCxn id="47" idx="0"/>
            <a:endCxn id="49" idx="2"/>
          </p:cNvCxnSpPr>
          <p:nvPr/>
        </p:nvCxnSpPr>
        <p:spPr>
          <a:xfrm flipV="1">
            <a:off x="2997676" y="3140976"/>
            <a:ext cx="14718" cy="297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Elbow Connector 57">
            <a:extLst>
              <a:ext uri="{FF2B5EF4-FFF2-40B4-BE49-F238E27FC236}">
                <a16:creationId xmlns:a16="http://schemas.microsoft.com/office/drawing/2014/main" id="{465E862F-BCDD-DB41-B47D-B5A25B8DD41C}"/>
              </a:ext>
            </a:extLst>
          </p:cNvPr>
          <p:cNvCxnSpPr>
            <a:cxnSpLocks/>
            <a:stCxn id="49" idx="0"/>
          </p:cNvCxnSpPr>
          <p:nvPr/>
        </p:nvCxnSpPr>
        <p:spPr>
          <a:xfrm rot="5400000" flipH="1" flipV="1">
            <a:off x="3441740" y="1910444"/>
            <a:ext cx="311691" cy="117038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9" name="Right Arrow 58">
            <a:extLst>
              <a:ext uri="{FF2B5EF4-FFF2-40B4-BE49-F238E27FC236}">
                <a16:creationId xmlns:a16="http://schemas.microsoft.com/office/drawing/2014/main" id="{50D2817A-3AD3-A44E-A2D7-CA360B2F8155}"/>
              </a:ext>
            </a:extLst>
          </p:cNvPr>
          <p:cNvSpPr/>
          <p:nvPr/>
        </p:nvSpPr>
        <p:spPr>
          <a:xfrm>
            <a:off x="5978818" y="2354817"/>
            <a:ext cx="510988" cy="23196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61" name="Rounded Rectangle 60">
            <a:extLst>
              <a:ext uri="{FF2B5EF4-FFF2-40B4-BE49-F238E27FC236}">
                <a16:creationId xmlns:a16="http://schemas.microsoft.com/office/drawing/2014/main" id="{3D9811FE-8129-1E47-8BD0-BB3003C46C84}"/>
              </a:ext>
            </a:extLst>
          </p:cNvPr>
          <p:cNvSpPr/>
          <p:nvPr/>
        </p:nvSpPr>
        <p:spPr>
          <a:xfrm>
            <a:off x="6717935" y="2119033"/>
            <a:ext cx="1211247" cy="659825"/>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Model Selection</a:t>
            </a:r>
          </a:p>
        </p:txBody>
      </p:sp>
      <p:cxnSp>
        <p:nvCxnSpPr>
          <p:cNvPr id="63" name="Straight Arrow Connector 62">
            <a:extLst>
              <a:ext uri="{FF2B5EF4-FFF2-40B4-BE49-F238E27FC236}">
                <a16:creationId xmlns:a16="http://schemas.microsoft.com/office/drawing/2014/main" id="{66836590-21A3-6D40-B2D7-B1A16C426C88}"/>
              </a:ext>
            </a:extLst>
          </p:cNvPr>
          <p:cNvCxnSpPr>
            <a:cxnSpLocks/>
          </p:cNvCxnSpPr>
          <p:nvPr/>
        </p:nvCxnSpPr>
        <p:spPr>
          <a:xfrm>
            <a:off x="7323558" y="2865577"/>
            <a:ext cx="0" cy="573374"/>
          </a:xfrm>
          <a:prstGeom prst="straightConnector1">
            <a:avLst/>
          </a:prstGeom>
          <a:ln cap="flat">
            <a:headEnd type="none"/>
            <a:tailEnd type="stealth" w="lg" len="med"/>
          </a:ln>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2231E195-5339-C843-9124-84E9A6691B49}"/>
              </a:ext>
            </a:extLst>
          </p:cNvPr>
          <p:cNvSpPr/>
          <p:nvPr/>
        </p:nvSpPr>
        <p:spPr>
          <a:xfrm>
            <a:off x="6822771" y="3562209"/>
            <a:ext cx="1001573" cy="363701"/>
          </a:xfrm>
          <a:prstGeom prst="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Results</a:t>
            </a:r>
          </a:p>
        </p:txBody>
      </p:sp>
    </p:spTree>
    <p:extLst>
      <p:ext uri="{BB962C8B-B14F-4D97-AF65-F5344CB8AC3E}">
        <p14:creationId xmlns:p14="http://schemas.microsoft.com/office/powerpoint/2010/main" val="426783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2987497"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Data Extraction</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6EAA4969-F359-1A4D-85DF-89E9ED17170A}"/>
              </a:ext>
            </a:extLst>
          </p:cNvPr>
          <p:cNvSpPr/>
          <p:nvPr/>
        </p:nvSpPr>
        <p:spPr>
          <a:xfrm>
            <a:off x="498763" y="4518669"/>
            <a:ext cx="6895949"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https://github.com/zach96guan/15-688_PDS_Project/blob/master/preprocess.ipynb</a:t>
            </a:r>
            <a:endParaRPr lang="en-US" dirty="0">
              <a:solidFill>
                <a:schemeClr val="bg2"/>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8ED58C39-9B2C-D241-BE0A-2ABB914A519E}"/>
              </a:ext>
            </a:extLst>
          </p:cNvPr>
          <p:cNvPicPr>
            <a:picLocks noChangeAspect="1"/>
          </p:cNvPicPr>
          <p:nvPr/>
        </p:nvPicPr>
        <p:blipFill rotWithShape="1">
          <a:blip r:embed="rId4"/>
          <a:srcRect l="5492" t="21059" r="8888" b="28836"/>
          <a:stretch/>
        </p:blipFill>
        <p:spPr>
          <a:xfrm>
            <a:off x="816763" y="1351718"/>
            <a:ext cx="2650836" cy="525130"/>
          </a:xfrm>
          <a:prstGeom prst="rect">
            <a:avLst/>
          </a:prstGeom>
        </p:spPr>
      </p:pic>
      <p:graphicFrame>
        <p:nvGraphicFramePr>
          <p:cNvPr id="9" name="Table 8">
            <a:extLst>
              <a:ext uri="{FF2B5EF4-FFF2-40B4-BE49-F238E27FC236}">
                <a16:creationId xmlns:a16="http://schemas.microsoft.com/office/drawing/2014/main" id="{F431A356-8B4F-AA4D-9C7A-0C476802FC1A}"/>
              </a:ext>
            </a:extLst>
          </p:cNvPr>
          <p:cNvGraphicFramePr>
            <a:graphicFrameLocks noGrp="1"/>
          </p:cNvGraphicFramePr>
          <p:nvPr>
            <p:extLst>
              <p:ext uri="{D42A27DB-BD31-4B8C-83A1-F6EECF244321}">
                <p14:modId xmlns:p14="http://schemas.microsoft.com/office/powerpoint/2010/main" val="602737918"/>
              </p:ext>
            </p:extLst>
          </p:nvPr>
        </p:nvGraphicFramePr>
        <p:xfrm>
          <a:off x="498763" y="3518769"/>
          <a:ext cx="8278808" cy="714401"/>
        </p:xfrm>
        <a:graphic>
          <a:graphicData uri="http://schemas.openxmlformats.org/drawingml/2006/table">
            <a:tbl>
              <a:tblPr/>
              <a:tblGrid>
                <a:gridCol w="421750">
                  <a:extLst>
                    <a:ext uri="{9D8B030D-6E8A-4147-A177-3AD203B41FA5}">
                      <a16:colId xmlns:a16="http://schemas.microsoft.com/office/drawing/2014/main" val="3911484180"/>
                    </a:ext>
                  </a:extLst>
                </a:gridCol>
                <a:gridCol w="585766">
                  <a:extLst>
                    <a:ext uri="{9D8B030D-6E8A-4147-A177-3AD203B41FA5}">
                      <a16:colId xmlns:a16="http://schemas.microsoft.com/office/drawing/2014/main" val="4281072313"/>
                    </a:ext>
                  </a:extLst>
                </a:gridCol>
                <a:gridCol w="570144">
                  <a:extLst>
                    <a:ext uri="{9D8B030D-6E8A-4147-A177-3AD203B41FA5}">
                      <a16:colId xmlns:a16="http://schemas.microsoft.com/office/drawing/2014/main" val="2615617476"/>
                    </a:ext>
                  </a:extLst>
                </a:gridCol>
                <a:gridCol w="437371">
                  <a:extLst>
                    <a:ext uri="{9D8B030D-6E8A-4147-A177-3AD203B41FA5}">
                      <a16:colId xmlns:a16="http://schemas.microsoft.com/office/drawing/2014/main" val="1518957801"/>
                    </a:ext>
                  </a:extLst>
                </a:gridCol>
                <a:gridCol w="367080">
                  <a:extLst>
                    <a:ext uri="{9D8B030D-6E8A-4147-A177-3AD203B41FA5}">
                      <a16:colId xmlns:a16="http://schemas.microsoft.com/office/drawing/2014/main" val="175940690"/>
                    </a:ext>
                  </a:extLst>
                </a:gridCol>
                <a:gridCol w="398320">
                  <a:extLst>
                    <a:ext uri="{9D8B030D-6E8A-4147-A177-3AD203B41FA5}">
                      <a16:colId xmlns:a16="http://schemas.microsoft.com/office/drawing/2014/main" val="4210209521"/>
                    </a:ext>
                  </a:extLst>
                </a:gridCol>
                <a:gridCol w="458198">
                  <a:extLst>
                    <a:ext uri="{9D8B030D-6E8A-4147-A177-3AD203B41FA5}">
                      <a16:colId xmlns:a16="http://schemas.microsoft.com/office/drawing/2014/main" val="2836826936"/>
                    </a:ext>
                  </a:extLst>
                </a:gridCol>
                <a:gridCol w="458198">
                  <a:extLst>
                    <a:ext uri="{9D8B030D-6E8A-4147-A177-3AD203B41FA5}">
                      <a16:colId xmlns:a16="http://schemas.microsoft.com/office/drawing/2014/main" val="846800440"/>
                    </a:ext>
                  </a:extLst>
                </a:gridCol>
                <a:gridCol w="481630">
                  <a:extLst>
                    <a:ext uri="{9D8B030D-6E8A-4147-A177-3AD203B41FA5}">
                      <a16:colId xmlns:a16="http://schemas.microsoft.com/office/drawing/2014/main" val="3357102341"/>
                    </a:ext>
                  </a:extLst>
                </a:gridCol>
                <a:gridCol w="538903">
                  <a:extLst>
                    <a:ext uri="{9D8B030D-6E8A-4147-A177-3AD203B41FA5}">
                      <a16:colId xmlns:a16="http://schemas.microsoft.com/office/drawing/2014/main" val="945783294"/>
                    </a:ext>
                  </a:extLst>
                </a:gridCol>
                <a:gridCol w="492043">
                  <a:extLst>
                    <a:ext uri="{9D8B030D-6E8A-4147-A177-3AD203B41FA5}">
                      <a16:colId xmlns:a16="http://schemas.microsoft.com/office/drawing/2014/main" val="3293917712"/>
                    </a:ext>
                  </a:extLst>
                </a:gridCol>
                <a:gridCol w="320217">
                  <a:extLst>
                    <a:ext uri="{9D8B030D-6E8A-4147-A177-3AD203B41FA5}">
                      <a16:colId xmlns:a16="http://schemas.microsoft.com/office/drawing/2014/main" val="4003258822"/>
                    </a:ext>
                  </a:extLst>
                </a:gridCol>
                <a:gridCol w="458198">
                  <a:extLst>
                    <a:ext uri="{9D8B030D-6E8A-4147-A177-3AD203B41FA5}">
                      <a16:colId xmlns:a16="http://schemas.microsoft.com/office/drawing/2014/main" val="3758149454"/>
                    </a:ext>
                  </a:extLst>
                </a:gridCol>
                <a:gridCol w="458198">
                  <a:extLst>
                    <a:ext uri="{9D8B030D-6E8A-4147-A177-3AD203B41FA5}">
                      <a16:colId xmlns:a16="http://schemas.microsoft.com/office/drawing/2014/main" val="1936434563"/>
                    </a:ext>
                  </a:extLst>
                </a:gridCol>
                <a:gridCol w="458198">
                  <a:extLst>
                    <a:ext uri="{9D8B030D-6E8A-4147-A177-3AD203B41FA5}">
                      <a16:colId xmlns:a16="http://schemas.microsoft.com/office/drawing/2014/main" val="3565425219"/>
                    </a:ext>
                  </a:extLst>
                </a:gridCol>
                <a:gridCol w="458198">
                  <a:extLst>
                    <a:ext uri="{9D8B030D-6E8A-4147-A177-3AD203B41FA5}">
                      <a16:colId xmlns:a16="http://schemas.microsoft.com/office/drawing/2014/main" val="1456306840"/>
                    </a:ext>
                  </a:extLst>
                </a:gridCol>
                <a:gridCol w="458198">
                  <a:extLst>
                    <a:ext uri="{9D8B030D-6E8A-4147-A177-3AD203B41FA5}">
                      <a16:colId xmlns:a16="http://schemas.microsoft.com/office/drawing/2014/main" val="2389527034"/>
                    </a:ext>
                  </a:extLst>
                </a:gridCol>
                <a:gridCol w="458198">
                  <a:extLst>
                    <a:ext uri="{9D8B030D-6E8A-4147-A177-3AD203B41FA5}">
                      <a16:colId xmlns:a16="http://schemas.microsoft.com/office/drawing/2014/main" val="3706850199"/>
                    </a:ext>
                  </a:extLst>
                </a:gridCol>
              </a:tblGrid>
              <a:tr h="278625">
                <a:tc>
                  <a:txBody>
                    <a:bodyPr/>
                    <a:lstStyle/>
                    <a:p>
                      <a:pPr algn="ctr" fontAlgn="base"/>
                      <a:r>
                        <a:rPr lang="en-US" sz="700" dirty="0" err="1">
                          <a:solidFill>
                            <a:srgbClr val="6A6A6A"/>
                          </a:solidFill>
                          <a:effectLst/>
                        </a:rPr>
                        <a:t>VendorID</a:t>
                      </a:r>
                      <a:r>
                        <a:rPr lang="en-US" sz="700" dirty="0">
                          <a:solidFill>
                            <a:srgbClr val="6A6A6A"/>
                          </a:solidFill>
                          <a:effectLst/>
                        </a:rPr>
                        <a:t> </a:t>
                      </a:r>
                    </a:p>
                  </a:txBody>
                  <a:tcPr marL="4569" marR="4569" marT="4569" marB="4569" anchor="ctr">
                    <a:lnL w="9525" cap="flat" cmpd="sng" algn="ctr">
                      <a:solidFill>
                        <a:srgbClr val="F6F6F6"/>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tpep_pickup_datetime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tpep_dropoff_datetime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passenger_count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trip_distance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RatecodeID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store_and_fwd_flag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PULocationID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DOLocationID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payment_type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dirty="0" err="1">
                          <a:solidFill>
                            <a:srgbClr val="6A6A6A"/>
                          </a:solidFill>
                          <a:effectLst/>
                        </a:rPr>
                        <a:t>fare_amount</a:t>
                      </a:r>
                      <a:r>
                        <a:rPr lang="en-US" sz="700" dirty="0">
                          <a:solidFill>
                            <a:srgbClr val="6A6A6A"/>
                          </a:solidFill>
                          <a:effectLst/>
                        </a:rPr>
                        <a:t>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extra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mta_tax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tip_amount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tolls_amount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improvement_surcharge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total_amount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congestion_surcharge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F6F6F6"/>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extLst>
                  <a:ext uri="{0D108BD9-81ED-4DB2-BD59-A6C34878D82A}">
                    <a16:rowId xmlns:a16="http://schemas.microsoft.com/office/drawing/2014/main" val="3788579061"/>
                  </a:ext>
                </a:extLst>
              </a:tr>
              <a:tr h="385223">
                <a:tc>
                  <a:txBody>
                    <a:bodyPr/>
                    <a:lstStyle/>
                    <a:p>
                      <a:pPr algn="ctr" fontAlgn="base"/>
                      <a:r>
                        <a:rPr lang="en-US" sz="700">
                          <a:effectLst/>
                        </a:rPr>
                        <a:t>1</a:t>
                      </a:r>
                    </a:p>
                  </a:txBody>
                  <a:tcPr marL="31986" marR="31986" marT="22847" marB="22847" anchor="ctr">
                    <a:lnL>
                      <a:noFill/>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0035D3"/>
                      </a:solidFill>
                      <a:prstDash val="solid"/>
                      <a:round/>
                      <a:headEnd type="none" w="med" len="med"/>
                      <a:tailEnd type="none" w="med" len="med"/>
                    </a:lnB>
                    <a:solidFill>
                      <a:srgbClr val="FFFFFF"/>
                    </a:solidFill>
                  </a:tcPr>
                </a:tc>
                <a:tc>
                  <a:txBody>
                    <a:bodyPr/>
                    <a:lstStyle/>
                    <a:p>
                      <a:pPr algn="ctr" fontAlgn="base"/>
                      <a:r>
                        <a:rPr lang="en-US" sz="700">
                          <a:effectLst/>
                        </a:rPr>
                        <a:t>06/30/2019 11:58:32 PM</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07/01/2019 12:00:42 AM</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1</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0.2</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1</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N</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90</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186</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1</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3.5</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3</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0.5</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1.45</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0</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0.3</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8.75</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A0A8D0"/>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dirty="0">
                          <a:effectLst/>
                        </a:rPr>
                        <a:t>2.5</a:t>
                      </a:r>
                    </a:p>
                  </a:txBody>
                  <a:tcPr marL="31986" marR="31986" marT="22847" marB="22847" anchor="ctr">
                    <a:lnL w="9525" cap="flat" cmpd="sng" algn="ctr">
                      <a:solidFill>
                        <a:srgbClr val="A0A8D0"/>
                      </a:solidFill>
                      <a:prstDash val="solid"/>
                      <a:round/>
                      <a:headEnd type="none" w="med" len="med"/>
                      <a:tailEnd type="none" w="med" len="med"/>
                    </a:lnL>
                    <a:lnR>
                      <a:noFill/>
                    </a:lnR>
                    <a:lnT w="9525" cap="flat" cmpd="sng" algn="ctr">
                      <a:solidFill>
                        <a:srgbClr val="E4E4E4"/>
                      </a:solidFill>
                      <a:prstDash val="solid"/>
                      <a:round/>
                      <a:headEnd type="none" w="med" len="med"/>
                      <a:tailEnd type="none" w="med" len="med"/>
                    </a:lnT>
                    <a:lnB w="9525" cap="flat" cmpd="sng" algn="ctr">
                      <a:solidFill>
                        <a:srgbClr val="A0A8D0"/>
                      </a:solidFill>
                      <a:prstDash val="solid"/>
                      <a:round/>
                      <a:headEnd type="none" w="med" len="med"/>
                      <a:tailEnd type="none" w="med" len="med"/>
                    </a:lnB>
                    <a:solidFill>
                      <a:srgbClr val="FFFFFF"/>
                    </a:solidFill>
                  </a:tcPr>
                </a:tc>
                <a:extLst>
                  <a:ext uri="{0D108BD9-81ED-4DB2-BD59-A6C34878D82A}">
                    <a16:rowId xmlns:a16="http://schemas.microsoft.com/office/drawing/2014/main" val="2090232658"/>
                  </a:ext>
                </a:extLst>
              </a:tr>
            </a:tbl>
          </a:graphicData>
        </a:graphic>
      </p:graphicFrame>
      <p:pic>
        <p:nvPicPr>
          <p:cNvPr id="11" name="Picture 10">
            <a:extLst>
              <a:ext uri="{FF2B5EF4-FFF2-40B4-BE49-F238E27FC236}">
                <a16:creationId xmlns:a16="http://schemas.microsoft.com/office/drawing/2014/main" id="{CA2A4787-019A-0549-96C0-E6E214CE4B5F}"/>
              </a:ext>
            </a:extLst>
          </p:cNvPr>
          <p:cNvPicPr>
            <a:picLocks noChangeAspect="1"/>
          </p:cNvPicPr>
          <p:nvPr/>
        </p:nvPicPr>
        <p:blipFill>
          <a:blip r:embed="rId5"/>
          <a:stretch>
            <a:fillRect/>
          </a:stretch>
        </p:blipFill>
        <p:spPr>
          <a:xfrm>
            <a:off x="2526348" y="1916245"/>
            <a:ext cx="812800" cy="800100"/>
          </a:xfrm>
          <a:prstGeom prst="rect">
            <a:avLst/>
          </a:prstGeom>
        </p:spPr>
      </p:pic>
      <p:sp>
        <p:nvSpPr>
          <p:cNvPr id="12" name="TextBox 11">
            <a:extLst>
              <a:ext uri="{FF2B5EF4-FFF2-40B4-BE49-F238E27FC236}">
                <a16:creationId xmlns:a16="http://schemas.microsoft.com/office/drawing/2014/main" id="{BA3401E5-FC61-F845-8E3B-E35833EC020B}"/>
              </a:ext>
            </a:extLst>
          </p:cNvPr>
          <p:cNvSpPr txBox="1"/>
          <p:nvPr/>
        </p:nvSpPr>
        <p:spPr>
          <a:xfrm>
            <a:off x="1360195" y="2096654"/>
            <a:ext cx="1166154" cy="553998"/>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Socrata API</a:t>
            </a:r>
          </a:p>
          <a:p>
            <a:endParaRPr lang="en-US"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79D288E4-B137-7242-9277-22989AD9A61B}"/>
              </a:ext>
            </a:extLst>
          </p:cNvPr>
          <p:cNvSpPr txBox="1"/>
          <p:nvPr/>
        </p:nvSpPr>
        <p:spPr>
          <a:xfrm>
            <a:off x="432595" y="3169162"/>
            <a:ext cx="1581135" cy="553998"/>
          </a:xfrm>
          <a:prstGeom prst="rect">
            <a:avLst/>
          </a:prstGeom>
          <a:noFill/>
          <a:ln>
            <a:noFill/>
            <a:prstDash val="dash"/>
          </a:ln>
        </p:spPr>
        <p:txBody>
          <a:bodyPr wrap="square" rtlCol="0">
            <a:spAutoFit/>
          </a:bodyPr>
          <a:lstStyle/>
          <a:p>
            <a:r>
              <a:rPr lang="en-US" sz="1600" dirty="0">
                <a:latin typeface="Calibri" panose="020F0502020204030204" pitchFamily="34" charset="0"/>
                <a:cs typeface="Calibri" panose="020F0502020204030204" pitchFamily="34" charset="0"/>
              </a:rPr>
              <a:t>Sample Data</a:t>
            </a:r>
          </a:p>
          <a:p>
            <a:endParaRPr lang="en-US" dirty="0">
              <a:latin typeface="Calibri" panose="020F0502020204030204" pitchFamily="34" charset="0"/>
              <a:cs typeface="Calibri" panose="020F0502020204030204" pitchFamily="34" charset="0"/>
            </a:endParaRPr>
          </a:p>
        </p:txBody>
      </p:sp>
      <p:graphicFrame>
        <p:nvGraphicFramePr>
          <p:cNvPr id="22" name="Table 21">
            <a:extLst>
              <a:ext uri="{FF2B5EF4-FFF2-40B4-BE49-F238E27FC236}">
                <a16:creationId xmlns:a16="http://schemas.microsoft.com/office/drawing/2014/main" id="{209BF347-5929-A142-A086-74667B923FE2}"/>
              </a:ext>
            </a:extLst>
          </p:cNvPr>
          <p:cNvGraphicFramePr>
            <a:graphicFrameLocks noGrp="1"/>
          </p:cNvGraphicFramePr>
          <p:nvPr>
            <p:extLst>
              <p:ext uri="{D42A27DB-BD31-4B8C-83A1-F6EECF244321}">
                <p14:modId xmlns:p14="http://schemas.microsoft.com/office/powerpoint/2010/main" val="1157402773"/>
              </p:ext>
            </p:extLst>
          </p:nvPr>
        </p:nvGraphicFramePr>
        <p:xfrm>
          <a:off x="4129716" y="1322095"/>
          <a:ext cx="4010984" cy="1911175"/>
        </p:xfrm>
        <a:graphic>
          <a:graphicData uri="http://schemas.openxmlformats.org/drawingml/2006/table">
            <a:tbl>
              <a:tblPr firstRow="1" bandRow="1">
                <a:tableStyleId>{69CF1AB2-1976-4502-BF36-3FF5EA218861}</a:tableStyleId>
              </a:tblPr>
              <a:tblGrid>
                <a:gridCol w="2097972">
                  <a:extLst>
                    <a:ext uri="{9D8B030D-6E8A-4147-A177-3AD203B41FA5}">
                      <a16:colId xmlns:a16="http://schemas.microsoft.com/office/drawing/2014/main" val="2798682814"/>
                    </a:ext>
                  </a:extLst>
                </a:gridCol>
                <a:gridCol w="1913012">
                  <a:extLst>
                    <a:ext uri="{9D8B030D-6E8A-4147-A177-3AD203B41FA5}">
                      <a16:colId xmlns:a16="http://schemas.microsoft.com/office/drawing/2014/main" val="3704411426"/>
                    </a:ext>
                  </a:extLst>
                </a:gridCol>
              </a:tblGrid>
              <a:tr h="0">
                <a:tc>
                  <a:txBody>
                    <a:bodyPr/>
                    <a:lstStyle/>
                    <a:p>
                      <a:pPr algn="ctr"/>
                      <a:r>
                        <a:rPr lang="en-US" b="0" dirty="0"/>
                        <a:t>Trip Time</a:t>
                      </a:r>
                    </a:p>
                  </a:txBody>
                  <a:tcPr/>
                </a:tc>
                <a:tc>
                  <a:txBody>
                    <a:bodyPr/>
                    <a:lstStyle/>
                    <a:p>
                      <a:pPr algn="ctr"/>
                      <a:r>
                        <a:rPr lang="en-US" b="0" dirty="0"/>
                        <a:t>1/1/19 ~ 4/1/19</a:t>
                      </a:r>
                    </a:p>
                  </a:txBody>
                  <a:tcPr/>
                </a:tc>
                <a:extLst>
                  <a:ext uri="{0D108BD9-81ED-4DB2-BD59-A6C34878D82A}">
                    <a16:rowId xmlns:a16="http://schemas.microsoft.com/office/drawing/2014/main" val="3204221302"/>
                  </a:ext>
                </a:extLst>
              </a:tr>
              <a:tr h="321275">
                <a:tc>
                  <a:txBody>
                    <a:bodyPr/>
                    <a:lstStyle/>
                    <a:p>
                      <a:pPr algn="ctr"/>
                      <a:r>
                        <a:rPr lang="en-US" dirty="0"/>
                        <a:t>Pick Up Location ID</a:t>
                      </a:r>
                    </a:p>
                  </a:txBody>
                  <a:tcPr/>
                </a:tc>
                <a:tc>
                  <a:txBody>
                    <a:bodyPr/>
                    <a:lstStyle/>
                    <a:p>
                      <a:pPr algn="ctr"/>
                      <a:r>
                        <a:rPr lang="en-US" dirty="0"/>
                        <a:t>&lt;= 50</a:t>
                      </a:r>
                    </a:p>
                  </a:txBody>
                  <a:tcPr/>
                </a:tc>
                <a:extLst>
                  <a:ext uri="{0D108BD9-81ED-4DB2-BD59-A6C34878D82A}">
                    <a16:rowId xmlns:a16="http://schemas.microsoft.com/office/drawing/2014/main" val="931895439"/>
                  </a:ext>
                </a:extLst>
              </a:tr>
              <a:tr h="321275">
                <a:tc>
                  <a:txBody>
                    <a:bodyPr/>
                    <a:lstStyle/>
                    <a:p>
                      <a:pPr algn="ctr"/>
                      <a:r>
                        <a:rPr lang="en-US" dirty="0"/>
                        <a:t>Web Scraping Time</a:t>
                      </a:r>
                    </a:p>
                  </a:txBody>
                  <a:tcPr/>
                </a:tc>
                <a:tc>
                  <a:txBody>
                    <a:bodyPr/>
                    <a:lstStyle/>
                    <a:p>
                      <a:pPr algn="ctr"/>
                      <a:r>
                        <a:rPr lang="en-US" dirty="0"/>
                        <a:t>90 mins</a:t>
                      </a:r>
                    </a:p>
                  </a:txBody>
                  <a:tcPr/>
                </a:tc>
                <a:extLst>
                  <a:ext uri="{0D108BD9-81ED-4DB2-BD59-A6C34878D82A}">
                    <a16:rowId xmlns:a16="http://schemas.microsoft.com/office/drawing/2014/main" val="1317531741"/>
                  </a:ext>
                </a:extLst>
              </a:tr>
              <a:tr h="321275">
                <a:tc>
                  <a:txBody>
                    <a:bodyPr/>
                    <a:lstStyle/>
                    <a:p>
                      <a:pPr algn="ctr"/>
                      <a:r>
                        <a:rPr lang="en-US" dirty="0"/>
                        <a:t>File Size</a:t>
                      </a:r>
                    </a:p>
                  </a:txBody>
                  <a:tcPr/>
                </a:tc>
                <a:tc>
                  <a:txBody>
                    <a:bodyPr/>
                    <a:lstStyle/>
                    <a:p>
                      <a:pPr algn="ctr"/>
                      <a:r>
                        <a:rPr lang="en-US" dirty="0"/>
                        <a:t>192M</a:t>
                      </a:r>
                    </a:p>
                  </a:txBody>
                  <a:tcPr/>
                </a:tc>
                <a:extLst>
                  <a:ext uri="{0D108BD9-81ED-4DB2-BD59-A6C34878D82A}">
                    <a16:rowId xmlns:a16="http://schemas.microsoft.com/office/drawing/2014/main" val="270655536"/>
                  </a:ext>
                </a:extLst>
              </a:tr>
              <a:tr h="321275">
                <a:tc>
                  <a:txBody>
                    <a:bodyPr/>
                    <a:lstStyle/>
                    <a:p>
                      <a:pPr algn="ctr"/>
                      <a:r>
                        <a:rPr lang="en-US" dirty="0"/>
                        <a:t>Number of Rows</a:t>
                      </a:r>
                    </a:p>
                  </a:txBody>
                  <a:tcPr/>
                </a:tc>
                <a:tc>
                  <a:txBody>
                    <a:bodyPr/>
                    <a:lstStyle/>
                    <a:p>
                      <a:pPr algn="ctr"/>
                      <a:r>
                        <a:rPr lang="en-US" dirty="0"/>
                        <a:t>1,838,913</a:t>
                      </a:r>
                    </a:p>
                  </a:txBody>
                  <a:tcPr/>
                </a:tc>
                <a:extLst>
                  <a:ext uri="{0D108BD9-81ED-4DB2-BD59-A6C34878D82A}">
                    <a16:rowId xmlns:a16="http://schemas.microsoft.com/office/drawing/2014/main" val="3285184405"/>
                  </a:ext>
                </a:extLst>
              </a:tr>
              <a:tr h="321275">
                <a:tc>
                  <a:txBody>
                    <a:bodyPr/>
                    <a:lstStyle/>
                    <a:p>
                      <a:pPr algn="ctr"/>
                      <a:r>
                        <a:rPr lang="en-US" dirty="0"/>
                        <a:t>Number of Features</a:t>
                      </a:r>
                    </a:p>
                  </a:txBody>
                  <a:tcPr/>
                </a:tc>
                <a:tc>
                  <a:txBody>
                    <a:bodyPr/>
                    <a:lstStyle/>
                    <a:p>
                      <a:pPr algn="ctr"/>
                      <a:r>
                        <a:rPr lang="en-US" dirty="0"/>
                        <a:t>18</a:t>
                      </a:r>
                    </a:p>
                  </a:txBody>
                  <a:tcPr/>
                </a:tc>
                <a:extLst>
                  <a:ext uri="{0D108BD9-81ED-4DB2-BD59-A6C34878D82A}">
                    <a16:rowId xmlns:a16="http://schemas.microsoft.com/office/drawing/2014/main" val="414862654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2987497"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Data Analysis</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8285D41-2019-B242-B902-CD6E6C38E757}"/>
              </a:ext>
            </a:extLst>
          </p:cNvPr>
          <p:cNvPicPr>
            <a:picLocks noChangeAspect="1"/>
          </p:cNvPicPr>
          <p:nvPr/>
        </p:nvPicPr>
        <p:blipFill>
          <a:blip r:embed="rId3"/>
          <a:stretch>
            <a:fillRect/>
          </a:stretch>
        </p:blipFill>
        <p:spPr>
          <a:xfrm>
            <a:off x="1179239" y="1383216"/>
            <a:ext cx="2808107" cy="2796691"/>
          </a:xfrm>
          <a:prstGeom prst="rect">
            <a:avLst/>
          </a:prstGeom>
        </p:spPr>
      </p:pic>
      <p:pic>
        <p:nvPicPr>
          <p:cNvPr id="5" name="Picture 4">
            <a:extLst>
              <a:ext uri="{FF2B5EF4-FFF2-40B4-BE49-F238E27FC236}">
                <a16:creationId xmlns:a16="http://schemas.microsoft.com/office/drawing/2014/main" id="{2A96B66B-BA2B-DE4D-B625-0773A49E50A4}"/>
              </a:ext>
            </a:extLst>
          </p:cNvPr>
          <p:cNvPicPr>
            <a:picLocks noChangeAspect="1"/>
          </p:cNvPicPr>
          <p:nvPr/>
        </p:nvPicPr>
        <p:blipFill>
          <a:blip r:embed="rId4"/>
          <a:stretch>
            <a:fillRect/>
          </a:stretch>
        </p:blipFill>
        <p:spPr>
          <a:xfrm>
            <a:off x="4822521" y="1383216"/>
            <a:ext cx="2894820" cy="2796691"/>
          </a:xfrm>
          <a:prstGeom prst="rect">
            <a:avLst/>
          </a:prstGeom>
        </p:spPr>
      </p:pic>
      <p:sp>
        <p:nvSpPr>
          <p:cNvPr id="7" name="Rectangle 6">
            <a:extLst>
              <a:ext uri="{FF2B5EF4-FFF2-40B4-BE49-F238E27FC236}">
                <a16:creationId xmlns:a16="http://schemas.microsoft.com/office/drawing/2014/main" id="{537B71FB-B809-5049-A77D-4CD600712466}"/>
              </a:ext>
            </a:extLst>
          </p:cNvPr>
          <p:cNvSpPr/>
          <p:nvPr/>
        </p:nvSpPr>
        <p:spPr>
          <a:xfrm>
            <a:off x="465679" y="4441673"/>
            <a:ext cx="7043335"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https://github.com/zach96guan/15-688_PDS_Project/blob/master/data_analysis.ipynb</a:t>
            </a:r>
            <a:endParaRPr lang="en-US"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9071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2987497"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Data Analysis</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B14C05B-E8AA-954E-9FD8-D839B2C6B5B3}"/>
              </a:ext>
            </a:extLst>
          </p:cNvPr>
          <p:cNvSpPr/>
          <p:nvPr/>
        </p:nvSpPr>
        <p:spPr>
          <a:xfrm>
            <a:off x="465679" y="4441673"/>
            <a:ext cx="7043335"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https://github.com/zach96guan/15-688_PDS_Project/blob/master/data_analysis.ipynb</a:t>
            </a:r>
            <a:endParaRPr lang="en-US" dirty="0">
              <a:solidFill>
                <a:schemeClr val="bg2"/>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075B522C-CD6E-2F49-9782-C16FF18F7986}"/>
              </a:ext>
            </a:extLst>
          </p:cNvPr>
          <p:cNvPicPr>
            <a:picLocks noChangeAspect="1"/>
          </p:cNvPicPr>
          <p:nvPr/>
        </p:nvPicPr>
        <p:blipFill>
          <a:blip r:embed="rId4"/>
          <a:stretch>
            <a:fillRect/>
          </a:stretch>
        </p:blipFill>
        <p:spPr>
          <a:xfrm>
            <a:off x="432595" y="1564366"/>
            <a:ext cx="2497948" cy="2014768"/>
          </a:xfrm>
          <a:prstGeom prst="rect">
            <a:avLst/>
          </a:prstGeom>
        </p:spPr>
      </p:pic>
      <p:pic>
        <p:nvPicPr>
          <p:cNvPr id="7" name="Picture 6">
            <a:extLst>
              <a:ext uri="{FF2B5EF4-FFF2-40B4-BE49-F238E27FC236}">
                <a16:creationId xmlns:a16="http://schemas.microsoft.com/office/drawing/2014/main" id="{C9A55716-D62C-3341-81A9-3E5669420D86}"/>
              </a:ext>
            </a:extLst>
          </p:cNvPr>
          <p:cNvPicPr>
            <a:picLocks noChangeAspect="1"/>
          </p:cNvPicPr>
          <p:nvPr/>
        </p:nvPicPr>
        <p:blipFill>
          <a:blip r:embed="rId5"/>
          <a:stretch>
            <a:fillRect/>
          </a:stretch>
        </p:blipFill>
        <p:spPr>
          <a:xfrm>
            <a:off x="3093469" y="1705164"/>
            <a:ext cx="2537859" cy="1733172"/>
          </a:xfrm>
          <a:prstGeom prst="rect">
            <a:avLst/>
          </a:prstGeom>
        </p:spPr>
      </p:pic>
      <p:pic>
        <p:nvPicPr>
          <p:cNvPr id="9" name="Picture 8">
            <a:extLst>
              <a:ext uri="{FF2B5EF4-FFF2-40B4-BE49-F238E27FC236}">
                <a16:creationId xmlns:a16="http://schemas.microsoft.com/office/drawing/2014/main" id="{B8164BC0-B8EE-4E4D-B1D6-950CAB696F26}"/>
              </a:ext>
            </a:extLst>
          </p:cNvPr>
          <p:cNvPicPr>
            <a:picLocks noChangeAspect="1"/>
          </p:cNvPicPr>
          <p:nvPr/>
        </p:nvPicPr>
        <p:blipFill>
          <a:blip r:embed="rId6"/>
          <a:stretch>
            <a:fillRect/>
          </a:stretch>
        </p:blipFill>
        <p:spPr>
          <a:xfrm>
            <a:off x="5794255" y="1705164"/>
            <a:ext cx="2917150" cy="1733173"/>
          </a:xfrm>
          <a:prstGeom prst="rect">
            <a:avLst/>
          </a:prstGeom>
        </p:spPr>
      </p:pic>
    </p:spTree>
    <p:extLst>
      <p:ext uri="{BB962C8B-B14F-4D97-AF65-F5344CB8AC3E}">
        <p14:creationId xmlns:p14="http://schemas.microsoft.com/office/powerpoint/2010/main" val="332062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2987497"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Data Analysis</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B14C05B-E8AA-954E-9FD8-D839B2C6B5B3}"/>
              </a:ext>
            </a:extLst>
          </p:cNvPr>
          <p:cNvSpPr/>
          <p:nvPr/>
        </p:nvSpPr>
        <p:spPr>
          <a:xfrm>
            <a:off x="465679" y="4441673"/>
            <a:ext cx="7043335"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https://github.com/zach96guan/15-688_PDS_Project/blob/master/data_analysis.ipynb</a:t>
            </a:r>
            <a:endParaRPr lang="en-US" dirty="0">
              <a:solidFill>
                <a:schemeClr val="bg2"/>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1C3A5BF-F608-6448-9D4D-4CC8ACC64864}"/>
              </a:ext>
            </a:extLst>
          </p:cNvPr>
          <p:cNvPicPr>
            <a:picLocks noChangeAspect="1"/>
          </p:cNvPicPr>
          <p:nvPr/>
        </p:nvPicPr>
        <p:blipFill>
          <a:blip r:embed="rId4"/>
          <a:stretch>
            <a:fillRect/>
          </a:stretch>
        </p:blipFill>
        <p:spPr>
          <a:xfrm>
            <a:off x="598850" y="1238490"/>
            <a:ext cx="2062169" cy="1323862"/>
          </a:xfrm>
          <a:prstGeom prst="rect">
            <a:avLst/>
          </a:prstGeom>
        </p:spPr>
      </p:pic>
      <p:pic>
        <p:nvPicPr>
          <p:cNvPr id="8" name="Picture 7">
            <a:extLst>
              <a:ext uri="{FF2B5EF4-FFF2-40B4-BE49-F238E27FC236}">
                <a16:creationId xmlns:a16="http://schemas.microsoft.com/office/drawing/2014/main" id="{C2E3AB4A-A017-B249-A8B8-986BE87CD582}"/>
              </a:ext>
            </a:extLst>
          </p:cNvPr>
          <p:cNvPicPr>
            <a:picLocks noChangeAspect="1"/>
          </p:cNvPicPr>
          <p:nvPr/>
        </p:nvPicPr>
        <p:blipFill>
          <a:blip r:embed="rId5"/>
          <a:stretch>
            <a:fillRect/>
          </a:stretch>
        </p:blipFill>
        <p:spPr>
          <a:xfrm>
            <a:off x="3414378" y="1247712"/>
            <a:ext cx="2192348" cy="1333260"/>
          </a:xfrm>
          <a:prstGeom prst="rect">
            <a:avLst/>
          </a:prstGeom>
        </p:spPr>
      </p:pic>
      <p:cxnSp>
        <p:nvCxnSpPr>
          <p:cNvPr id="13" name="Straight Arrow Connector 12">
            <a:extLst>
              <a:ext uri="{FF2B5EF4-FFF2-40B4-BE49-F238E27FC236}">
                <a16:creationId xmlns:a16="http://schemas.microsoft.com/office/drawing/2014/main" id="{15D57435-4B5A-A045-8F52-C68A65621298}"/>
              </a:ext>
            </a:extLst>
          </p:cNvPr>
          <p:cNvCxnSpPr>
            <a:cxnSpLocks/>
          </p:cNvCxnSpPr>
          <p:nvPr/>
        </p:nvCxnSpPr>
        <p:spPr>
          <a:xfrm>
            <a:off x="2859324" y="1928749"/>
            <a:ext cx="472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DF83C6E-A446-4343-8349-AE846823AB4D}"/>
              </a:ext>
            </a:extLst>
          </p:cNvPr>
          <p:cNvPicPr>
            <a:picLocks noChangeAspect="1"/>
          </p:cNvPicPr>
          <p:nvPr/>
        </p:nvPicPr>
        <p:blipFill>
          <a:blip r:embed="rId6"/>
          <a:stretch>
            <a:fillRect/>
          </a:stretch>
        </p:blipFill>
        <p:spPr>
          <a:xfrm>
            <a:off x="6357472" y="1253466"/>
            <a:ext cx="2138306" cy="1375854"/>
          </a:xfrm>
          <a:prstGeom prst="rect">
            <a:avLst/>
          </a:prstGeom>
        </p:spPr>
      </p:pic>
      <p:pic>
        <p:nvPicPr>
          <p:cNvPr id="20" name="Picture 19">
            <a:extLst>
              <a:ext uri="{FF2B5EF4-FFF2-40B4-BE49-F238E27FC236}">
                <a16:creationId xmlns:a16="http://schemas.microsoft.com/office/drawing/2014/main" id="{B4495EDB-BBBE-F34D-A679-58202F3A48F9}"/>
              </a:ext>
            </a:extLst>
          </p:cNvPr>
          <p:cNvPicPr>
            <a:picLocks noChangeAspect="1"/>
          </p:cNvPicPr>
          <p:nvPr/>
        </p:nvPicPr>
        <p:blipFill>
          <a:blip r:embed="rId7"/>
          <a:stretch>
            <a:fillRect/>
          </a:stretch>
        </p:blipFill>
        <p:spPr>
          <a:xfrm>
            <a:off x="797838" y="2994246"/>
            <a:ext cx="1616750" cy="1323861"/>
          </a:xfrm>
          <a:prstGeom prst="rect">
            <a:avLst/>
          </a:prstGeom>
        </p:spPr>
      </p:pic>
      <p:pic>
        <p:nvPicPr>
          <p:cNvPr id="22" name="Picture 21">
            <a:extLst>
              <a:ext uri="{FF2B5EF4-FFF2-40B4-BE49-F238E27FC236}">
                <a16:creationId xmlns:a16="http://schemas.microsoft.com/office/drawing/2014/main" id="{8A94741B-F1E1-8946-9311-7FB81A906C84}"/>
              </a:ext>
            </a:extLst>
          </p:cNvPr>
          <p:cNvPicPr>
            <a:picLocks noChangeAspect="1"/>
          </p:cNvPicPr>
          <p:nvPr/>
        </p:nvPicPr>
        <p:blipFill>
          <a:blip r:embed="rId8"/>
          <a:stretch>
            <a:fillRect/>
          </a:stretch>
        </p:blipFill>
        <p:spPr>
          <a:xfrm>
            <a:off x="2780747" y="2994246"/>
            <a:ext cx="2019854" cy="1368954"/>
          </a:xfrm>
          <a:prstGeom prst="rect">
            <a:avLst/>
          </a:prstGeom>
        </p:spPr>
      </p:pic>
      <p:pic>
        <p:nvPicPr>
          <p:cNvPr id="23" name="Picture 22">
            <a:extLst>
              <a:ext uri="{FF2B5EF4-FFF2-40B4-BE49-F238E27FC236}">
                <a16:creationId xmlns:a16="http://schemas.microsoft.com/office/drawing/2014/main" id="{9254885D-3F16-5A4C-A540-82E4CF446FC7}"/>
              </a:ext>
            </a:extLst>
          </p:cNvPr>
          <p:cNvPicPr>
            <a:picLocks noChangeAspect="1"/>
          </p:cNvPicPr>
          <p:nvPr/>
        </p:nvPicPr>
        <p:blipFill>
          <a:blip r:embed="rId9"/>
          <a:stretch>
            <a:fillRect/>
          </a:stretch>
        </p:blipFill>
        <p:spPr>
          <a:xfrm>
            <a:off x="5166760" y="2984050"/>
            <a:ext cx="2164807" cy="1323842"/>
          </a:xfrm>
          <a:prstGeom prst="rect">
            <a:avLst/>
          </a:prstGeom>
        </p:spPr>
      </p:pic>
      <p:cxnSp>
        <p:nvCxnSpPr>
          <p:cNvPr id="28" name="Straight Arrow Connector 27">
            <a:extLst>
              <a:ext uri="{FF2B5EF4-FFF2-40B4-BE49-F238E27FC236}">
                <a16:creationId xmlns:a16="http://schemas.microsoft.com/office/drawing/2014/main" id="{1A4209D9-210C-684A-96AF-FAE4F8BB5D60}"/>
              </a:ext>
            </a:extLst>
          </p:cNvPr>
          <p:cNvCxnSpPr>
            <a:cxnSpLocks/>
          </p:cNvCxnSpPr>
          <p:nvPr/>
        </p:nvCxnSpPr>
        <p:spPr>
          <a:xfrm>
            <a:off x="5776483" y="1928749"/>
            <a:ext cx="472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544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3973150"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Feature Engineering</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2EDDD6D5-194C-544F-8E5C-0D3E090D1908}"/>
              </a:ext>
            </a:extLst>
          </p:cNvPr>
          <p:cNvSpPr/>
          <p:nvPr/>
        </p:nvSpPr>
        <p:spPr>
          <a:xfrm>
            <a:off x="774847" y="1374169"/>
            <a:ext cx="25840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74F4C97-6F12-7A4C-A46D-AF5CAF2277BB}"/>
              </a:ext>
            </a:extLst>
          </p:cNvPr>
          <p:cNvSpPr/>
          <p:nvPr/>
        </p:nvSpPr>
        <p:spPr>
          <a:xfrm>
            <a:off x="774847" y="2250525"/>
            <a:ext cx="25840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7BE8658-E187-C045-A66D-95E11232EBF6}"/>
              </a:ext>
            </a:extLst>
          </p:cNvPr>
          <p:cNvSpPr/>
          <p:nvPr/>
        </p:nvSpPr>
        <p:spPr>
          <a:xfrm>
            <a:off x="775552" y="3009886"/>
            <a:ext cx="25840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BADC27-6646-4544-8F5F-9ABFC5CE6B65}"/>
              </a:ext>
            </a:extLst>
          </p:cNvPr>
          <p:cNvSpPr/>
          <p:nvPr/>
        </p:nvSpPr>
        <p:spPr>
          <a:xfrm>
            <a:off x="774847" y="3718618"/>
            <a:ext cx="25840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8DFA260-6EAD-4F45-8E3B-DBD349F358EB}"/>
              </a:ext>
            </a:extLst>
          </p:cNvPr>
          <p:cNvGrpSpPr/>
          <p:nvPr/>
        </p:nvGrpSpPr>
        <p:grpSpPr>
          <a:xfrm>
            <a:off x="904047" y="1153606"/>
            <a:ext cx="6044837" cy="3178208"/>
            <a:chOff x="699475" y="1263164"/>
            <a:chExt cx="6044837" cy="3178208"/>
          </a:xfrm>
        </p:grpSpPr>
        <p:sp>
          <p:nvSpPr>
            <p:cNvPr id="4" name="TextBox 3">
              <a:extLst>
                <a:ext uri="{FF2B5EF4-FFF2-40B4-BE49-F238E27FC236}">
                  <a16:creationId xmlns:a16="http://schemas.microsoft.com/office/drawing/2014/main" id="{70CC7160-2374-5443-AC3D-342B90F6B286}"/>
                </a:ext>
              </a:extLst>
            </p:cNvPr>
            <p:cNvSpPr txBox="1"/>
            <p:nvPr/>
          </p:nvSpPr>
          <p:spPr>
            <a:xfrm>
              <a:off x="1172187" y="1485262"/>
              <a:ext cx="557212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Drop Outliers</a:t>
              </a:r>
            </a:p>
          </p:txBody>
        </p:sp>
        <p:sp>
          <p:nvSpPr>
            <p:cNvPr id="9" name="TextBox 8">
              <a:extLst>
                <a:ext uri="{FF2B5EF4-FFF2-40B4-BE49-F238E27FC236}">
                  <a16:creationId xmlns:a16="http://schemas.microsoft.com/office/drawing/2014/main" id="{0C9A5C56-B35F-1A45-8DD4-21ABB12DFF09}"/>
                </a:ext>
              </a:extLst>
            </p:cNvPr>
            <p:cNvSpPr txBox="1"/>
            <p:nvPr/>
          </p:nvSpPr>
          <p:spPr>
            <a:xfrm>
              <a:off x="1172187" y="2240672"/>
              <a:ext cx="3194531" cy="646331"/>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Add Time Related Features and Tip Proportion</a:t>
              </a:r>
            </a:p>
          </p:txBody>
        </p:sp>
        <p:sp>
          <p:nvSpPr>
            <p:cNvPr id="10" name="TextBox 9">
              <a:extLst>
                <a:ext uri="{FF2B5EF4-FFF2-40B4-BE49-F238E27FC236}">
                  <a16:creationId xmlns:a16="http://schemas.microsoft.com/office/drawing/2014/main" id="{ADDF20ED-F5D4-6849-B0A4-44EAB619BDA8}"/>
                </a:ext>
              </a:extLst>
            </p:cNvPr>
            <p:cNvSpPr txBox="1"/>
            <p:nvPr/>
          </p:nvSpPr>
          <p:spPr>
            <a:xfrm>
              <a:off x="1172186" y="3124894"/>
              <a:ext cx="557212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Visualize Variance Inflation Factor</a:t>
              </a:r>
            </a:p>
          </p:txBody>
        </p:sp>
        <p:sp>
          <p:nvSpPr>
            <p:cNvPr id="11" name="TextBox 10">
              <a:extLst>
                <a:ext uri="{FF2B5EF4-FFF2-40B4-BE49-F238E27FC236}">
                  <a16:creationId xmlns:a16="http://schemas.microsoft.com/office/drawing/2014/main" id="{38BEB0D1-69BD-854A-BDA1-1CB935459B56}"/>
                </a:ext>
              </a:extLst>
            </p:cNvPr>
            <p:cNvSpPr txBox="1"/>
            <p:nvPr/>
          </p:nvSpPr>
          <p:spPr>
            <a:xfrm>
              <a:off x="1172185" y="3772945"/>
              <a:ext cx="557212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Visualize Correlation Heatmap</a:t>
              </a:r>
            </a:p>
          </p:txBody>
        </p:sp>
        <p:cxnSp>
          <p:nvCxnSpPr>
            <p:cNvPr id="12" name="Straight Connector 11">
              <a:extLst>
                <a:ext uri="{FF2B5EF4-FFF2-40B4-BE49-F238E27FC236}">
                  <a16:creationId xmlns:a16="http://schemas.microsoft.com/office/drawing/2014/main" id="{C990BB9E-EFC9-0644-BBC0-4B2F917392D3}"/>
                </a:ext>
              </a:extLst>
            </p:cNvPr>
            <p:cNvCxnSpPr>
              <a:cxnSpLocks/>
            </p:cNvCxnSpPr>
            <p:nvPr/>
          </p:nvCxnSpPr>
          <p:spPr>
            <a:xfrm>
              <a:off x="699475" y="1263164"/>
              <a:ext cx="0" cy="317820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21E08A7-DEAE-694D-8A15-3E8E5D306E5B}"/>
              </a:ext>
            </a:extLst>
          </p:cNvPr>
          <p:cNvPicPr>
            <a:picLocks noChangeAspect="1"/>
          </p:cNvPicPr>
          <p:nvPr/>
        </p:nvPicPr>
        <p:blipFill>
          <a:blip r:embed="rId3"/>
          <a:stretch>
            <a:fillRect/>
          </a:stretch>
        </p:blipFill>
        <p:spPr>
          <a:xfrm>
            <a:off x="4765190" y="1188341"/>
            <a:ext cx="3603258" cy="3178208"/>
          </a:xfrm>
          <a:prstGeom prst="rect">
            <a:avLst/>
          </a:prstGeom>
        </p:spPr>
      </p:pic>
      <p:sp>
        <p:nvSpPr>
          <p:cNvPr id="17" name="Rectangle 16">
            <a:extLst>
              <a:ext uri="{FF2B5EF4-FFF2-40B4-BE49-F238E27FC236}">
                <a16:creationId xmlns:a16="http://schemas.microsoft.com/office/drawing/2014/main" id="{264EABA8-D900-9743-A955-F8C5D4F4B938}"/>
              </a:ext>
            </a:extLst>
          </p:cNvPr>
          <p:cNvSpPr/>
          <p:nvPr/>
        </p:nvSpPr>
        <p:spPr>
          <a:xfrm>
            <a:off x="498764" y="4441673"/>
            <a:ext cx="6895949"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https://github.com/zach96guan/15-688_PDS_Project/blob/master/preprocess.ipynb</a:t>
            </a:r>
            <a:endParaRPr lang="en-US"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450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3431968"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dirty="0">
                <a:solidFill>
                  <a:srgbClr val="980000"/>
                </a:solidFill>
                <a:latin typeface="Calibri"/>
                <a:ea typeface="Calibri"/>
                <a:cs typeface="Calibri"/>
                <a:sym typeface="Calibri"/>
              </a:rPr>
              <a:t>Models</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A5BF5F4-3248-3845-809D-64C36393A44F}"/>
              </a:ext>
            </a:extLst>
          </p:cNvPr>
          <p:cNvPicPr>
            <a:picLocks noChangeAspect="1"/>
          </p:cNvPicPr>
          <p:nvPr/>
        </p:nvPicPr>
        <p:blipFill>
          <a:blip r:embed="rId3"/>
          <a:stretch>
            <a:fillRect/>
          </a:stretch>
        </p:blipFill>
        <p:spPr>
          <a:xfrm>
            <a:off x="2815694" y="966750"/>
            <a:ext cx="3512611" cy="1859214"/>
          </a:xfrm>
          <a:prstGeom prst="rect">
            <a:avLst/>
          </a:prstGeom>
        </p:spPr>
      </p:pic>
      <p:pic>
        <p:nvPicPr>
          <p:cNvPr id="5" name="Picture 4">
            <a:extLst>
              <a:ext uri="{FF2B5EF4-FFF2-40B4-BE49-F238E27FC236}">
                <a16:creationId xmlns:a16="http://schemas.microsoft.com/office/drawing/2014/main" id="{1512C5E4-F7CD-B94B-B33A-4C50E2A51B2C}"/>
              </a:ext>
            </a:extLst>
          </p:cNvPr>
          <p:cNvPicPr>
            <a:picLocks noChangeAspect="1"/>
          </p:cNvPicPr>
          <p:nvPr/>
        </p:nvPicPr>
        <p:blipFill>
          <a:blip r:embed="rId3"/>
          <a:stretch>
            <a:fillRect/>
          </a:stretch>
        </p:blipFill>
        <p:spPr>
          <a:xfrm>
            <a:off x="2346646" y="467800"/>
            <a:ext cx="3922157" cy="2278377"/>
          </a:xfrm>
          <a:prstGeom prst="rect">
            <a:avLst/>
          </a:prstGeom>
        </p:spPr>
      </p:pic>
      <p:pic>
        <p:nvPicPr>
          <p:cNvPr id="3" name="Picture 2">
            <a:extLst>
              <a:ext uri="{FF2B5EF4-FFF2-40B4-BE49-F238E27FC236}">
                <a16:creationId xmlns:a16="http://schemas.microsoft.com/office/drawing/2014/main" id="{26D71354-7A01-FB47-B591-F5ACACD0B999}"/>
              </a:ext>
            </a:extLst>
          </p:cNvPr>
          <p:cNvPicPr>
            <a:picLocks noChangeAspect="1"/>
          </p:cNvPicPr>
          <p:nvPr/>
        </p:nvPicPr>
        <p:blipFill>
          <a:blip r:embed="rId4"/>
          <a:stretch>
            <a:fillRect/>
          </a:stretch>
        </p:blipFill>
        <p:spPr>
          <a:xfrm>
            <a:off x="99841" y="2825964"/>
            <a:ext cx="2502807" cy="1695450"/>
          </a:xfrm>
          <a:prstGeom prst="rect">
            <a:avLst/>
          </a:prstGeom>
        </p:spPr>
      </p:pic>
      <p:pic>
        <p:nvPicPr>
          <p:cNvPr id="6" name="Picture 5">
            <a:extLst>
              <a:ext uri="{FF2B5EF4-FFF2-40B4-BE49-F238E27FC236}">
                <a16:creationId xmlns:a16="http://schemas.microsoft.com/office/drawing/2014/main" id="{7C4552D6-D949-7045-A8C3-27A464895714}"/>
              </a:ext>
            </a:extLst>
          </p:cNvPr>
          <p:cNvPicPr>
            <a:picLocks noChangeAspect="1"/>
          </p:cNvPicPr>
          <p:nvPr/>
        </p:nvPicPr>
        <p:blipFill>
          <a:blip r:embed="rId5"/>
          <a:stretch>
            <a:fillRect/>
          </a:stretch>
        </p:blipFill>
        <p:spPr>
          <a:xfrm>
            <a:off x="6007209" y="2606368"/>
            <a:ext cx="2842743" cy="1859214"/>
          </a:xfrm>
          <a:prstGeom prst="rect">
            <a:avLst/>
          </a:prstGeom>
        </p:spPr>
      </p:pic>
      <p:sp>
        <p:nvSpPr>
          <p:cNvPr id="7" name="TextBox 6">
            <a:extLst>
              <a:ext uri="{FF2B5EF4-FFF2-40B4-BE49-F238E27FC236}">
                <a16:creationId xmlns:a16="http://schemas.microsoft.com/office/drawing/2014/main" id="{F73E4557-E2BC-E848-B192-F7FB05C67349}"/>
              </a:ext>
            </a:extLst>
          </p:cNvPr>
          <p:cNvSpPr txBox="1"/>
          <p:nvPr/>
        </p:nvSpPr>
        <p:spPr>
          <a:xfrm>
            <a:off x="490973" y="2330635"/>
            <a:ext cx="1910552" cy="369332"/>
          </a:xfrm>
          <a:prstGeom prst="rect">
            <a:avLst/>
          </a:prstGeom>
          <a:noFill/>
        </p:spPr>
        <p:txBody>
          <a:bodyPr wrap="square" rtlCol="0">
            <a:spAutoFit/>
          </a:bodyPr>
          <a:lstStyle/>
          <a:p>
            <a:r>
              <a:rPr lang="en-US" sz="1800" dirty="0">
                <a:latin typeface="Calibri" panose="020F0502020204030204" pitchFamily="34" charset="0"/>
                <a:ea typeface="Libian SC" panose="02010600040101010101" pitchFamily="2" charset="-122"/>
                <a:cs typeface="Calibri" panose="020F0502020204030204" pitchFamily="34" charset="0"/>
              </a:rPr>
              <a:t>Linear Regression</a:t>
            </a:r>
          </a:p>
        </p:txBody>
      </p:sp>
      <p:pic>
        <p:nvPicPr>
          <p:cNvPr id="8" name="Picture 7">
            <a:extLst>
              <a:ext uri="{FF2B5EF4-FFF2-40B4-BE49-F238E27FC236}">
                <a16:creationId xmlns:a16="http://schemas.microsoft.com/office/drawing/2014/main" id="{347C12A0-18DB-F84D-BA51-B3B6BA552E5B}"/>
              </a:ext>
            </a:extLst>
          </p:cNvPr>
          <p:cNvPicPr>
            <a:picLocks noChangeAspect="1"/>
          </p:cNvPicPr>
          <p:nvPr/>
        </p:nvPicPr>
        <p:blipFill>
          <a:blip r:embed="rId6"/>
          <a:stretch>
            <a:fillRect/>
          </a:stretch>
        </p:blipFill>
        <p:spPr>
          <a:xfrm rot="19562613">
            <a:off x="2414176" y="2131212"/>
            <a:ext cx="825144" cy="825144"/>
          </a:xfrm>
          <a:prstGeom prst="rect">
            <a:avLst/>
          </a:prstGeom>
        </p:spPr>
      </p:pic>
      <p:pic>
        <p:nvPicPr>
          <p:cNvPr id="10" name="Picture 9">
            <a:extLst>
              <a:ext uri="{FF2B5EF4-FFF2-40B4-BE49-F238E27FC236}">
                <a16:creationId xmlns:a16="http://schemas.microsoft.com/office/drawing/2014/main" id="{F3D9EFD0-3797-674A-9AAB-D7B6BE034C7D}"/>
              </a:ext>
            </a:extLst>
          </p:cNvPr>
          <p:cNvPicPr>
            <a:picLocks noChangeAspect="1"/>
          </p:cNvPicPr>
          <p:nvPr/>
        </p:nvPicPr>
        <p:blipFill>
          <a:blip r:embed="rId6"/>
          <a:stretch>
            <a:fillRect/>
          </a:stretch>
        </p:blipFill>
        <p:spPr>
          <a:xfrm rot="2415703">
            <a:off x="5652614" y="1989968"/>
            <a:ext cx="790488" cy="790488"/>
          </a:xfrm>
          <a:prstGeom prst="rect">
            <a:avLst/>
          </a:prstGeom>
        </p:spPr>
      </p:pic>
      <p:sp>
        <p:nvSpPr>
          <p:cNvPr id="12" name="TextBox 11">
            <a:extLst>
              <a:ext uri="{FF2B5EF4-FFF2-40B4-BE49-F238E27FC236}">
                <a16:creationId xmlns:a16="http://schemas.microsoft.com/office/drawing/2014/main" id="{AA23B7D1-D333-3448-A573-FCD62647F995}"/>
              </a:ext>
            </a:extLst>
          </p:cNvPr>
          <p:cNvSpPr txBox="1"/>
          <p:nvPr/>
        </p:nvSpPr>
        <p:spPr>
          <a:xfrm>
            <a:off x="3443749" y="2974450"/>
            <a:ext cx="2109906"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Tree-based Models </a:t>
            </a:r>
          </a:p>
        </p:txBody>
      </p:sp>
      <p:sp>
        <p:nvSpPr>
          <p:cNvPr id="13" name="TextBox 12">
            <a:extLst>
              <a:ext uri="{FF2B5EF4-FFF2-40B4-BE49-F238E27FC236}">
                <a16:creationId xmlns:a16="http://schemas.microsoft.com/office/drawing/2014/main" id="{0EF654EB-2DE1-BE4B-9DC9-95FEC690B709}"/>
              </a:ext>
            </a:extLst>
          </p:cNvPr>
          <p:cNvSpPr txBox="1"/>
          <p:nvPr/>
        </p:nvSpPr>
        <p:spPr>
          <a:xfrm>
            <a:off x="6555756" y="2112266"/>
            <a:ext cx="1745647"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Neural Network</a:t>
            </a:r>
          </a:p>
        </p:txBody>
      </p:sp>
      <p:sp>
        <p:nvSpPr>
          <p:cNvPr id="14" name="Rectangle 13">
            <a:extLst>
              <a:ext uri="{FF2B5EF4-FFF2-40B4-BE49-F238E27FC236}">
                <a16:creationId xmlns:a16="http://schemas.microsoft.com/office/drawing/2014/main" id="{487896FE-0695-8B49-91FA-CF8C24EDCA0E}"/>
              </a:ext>
            </a:extLst>
          </p:cNvPr>
          <p:cNvSpPr/>
          <p:nvPr/>
        </p:nvSpPr>
        <p:spPr>
          <a:xfrm>
            <a:off x="565648" y="4555076"/>
            <a:ext cx="6862931"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https://github.com/zach96guan/15-688_PDS_Project/blob/master/model.ipynb</a:t>
            </a:r>
            <a:endParaRPr lang="en-US"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67876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684</TotalTime>
  <Words>1190</Words>
  <Application>Microsoft Macintosh PowerPoint</Application>
  <PresentationFormat>On-screen Show (16:9)</PresentationFormat>
  <Paragraphs>153</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Wingdings</vt:lpstr>
      <vt:lpstr>Open Sans</vt:lpstr>
      <vt:lpstr>Times</vt:lpstr>
      <vt:lpstr>Calibri</vt:lpstr>
      <vt:lpstr>Simple Light</vt:lpstr>
      <vt:lpstr>CMU PPT Theme</vt:lpstr>
      <vt:lpstr>2019 NYC Yellow Taxi Trip Duration Prediction</vt:lpstr>
      <vt:lpstr>Motivation</vt:lpstr>
      <vt:lpstr>Workflow</vt:lpstr>
      <vt:lpstr>Data Extraction</vt:lpstr>
      <vt:lpstr>Data Analysis</vt:lpstr>
      <vt:lpstr>Data Analysis</vt:lpstr>
      <vt:lpstr>Data Analysis</vt:lpstr>
      <vt:lpstr>Feature Engineering</vt:lpstr>
      <vt:lpstr>Models</vt:lpstr>
      <vt:lpstr>Evaluation</vt:lpstr>
      <vt:lpstr>Summary</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Chatbot-to-Chatbot</dc:title>
  <cp:lastModifiedBy>zehaog</cp:lastModifiedBy>
  <cp:revision>93</cp:revision>
  <dcterms:modified xsi:type="dcterms:W3CDTF">2019-12-08T08:50:15Z</dcterms:modified>
</cp:coreProperties>
</file>